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31"/>
  </p:notesMasterIdLst>
  <p:handoutMasterIdLst>
    <p:handoutMasterId r:id="rId32"/>
  </p:handoutMasterIdLst>
  <p:sldIdLst>
    <p:sldId id="256" r:id="rId2"/>
    <p:sldId id="275" r:id="rId3"/>
    <p:sldId id="258" r:id="rId4"/>
    <p:sldId id="259" r:id="rId5"/>
    <p:sldId id="260" r:id="rId6"/>
    <p:sldId id="335" r:id="rId7"/>
    <p:sldId id="352" r:id="rId8"/>
    <p:sldId id="353" r:id="rId9"/>
    <p:sldId id="354" r:id="rId10"/>
    <p:sldId id="355" r:id="rId11"/>
    <p:sldId id="356" r:id="rId12"/>
    <p:sldId id="357" r:id="rId13"/>
    <p:sldId id="358" r:id="rId14"/>
    <p:sldId id="359" r:id="rId15"/>
    <p:sldId id="360" r:id="rId16"/>
    <p:sldId id="361" r:id="rId17"/>
    <p:sldId id="362" r:id="rId18"/>
    <p:sldId id="334" r:id="rId19"/>
    <p:sldId id="370" r:id="rId20"/>
    <p:sldId id="363" r:id="rId21"/>
    <p:sldId id="364" r:id="rId22"/>
    <p:sldId id="366" r:id="rId23"/>
    <p:sldId id="367" r:id="rId24"/>
    <p:sldId id="368" r:id="rId25"/>
    <p:sldId id="326" r:id="rId26"/>
    <p:sldId id="365" r:id="rId27"/>
    <p:sldId id="369" r:id="rId28"/>
    <p:sldId id="320" r:id="rId29"/>
    <p:sldId id="32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9BD3"/>
    <a:srgbClr val="F355B9"/>
    <a:srgbClr val="DC64AF"/>
    <a:srgbClr val="AA71B7"/>
    <a:srgbClr val="FF5DD1"/>
    <a:srgbClr val="BD7BA4"/>
    <a:srgbClr val="B888B6"/>
    <a:srgbClr val="FB8FD6"/>
    <a:srgbClr val="A58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CA80B-305C-C21E-655E-35F6A5771061}" v="9" dt="2025-09-22T03:08:34.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38" autoAdjust="0"/>
    <p:restoredTop sz="92993"/>
  </p:normalViewPr>
  <p:slideViewPr>
    <p:cSldViewPr snapToGrid="0">
      <p:cViewPr varScale="1">
        <p:scale>
          <a:sx n="119" d="100"/>
          <a:sy n="119" d="100"/>
        </p:scale>
        <p:origin x="113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50FD9-2016-4EFB-9B24-BBA9616057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D76BBD-99E2-4D53-BC7B-F8C5B6AD4DB5}">
      <dgm:prSet phldrT="[Text]" custT="1"/>
      <dgm:spPr>
        <a:solidFill>
          <a:srgbClr val="EC9BD3"/>
        </a:solidFill>
        <a:effectLst>
          <a:outerShdw blurRad="50800" dist="50800" algn="ctr" rotWithShape="0">
            <a:srgbClr val="000000">
              <a:alpha val="43137"/>
            </a:srgbClr>
          </a:outerShdw>
        </a:effectLst>
      </dgm:spPr>
      <dgm:t>
        <a:bodyPr/>
        <a:lstStyle/>
        <a:p>
          <a:r>
            <a:rPr lang="en-US" sz="28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1</a:t>
          </a:r>
        </a:p>
      </dgm:t>
    </dgm:pt>
    <dgm:pt modelId="{DB54F05B-12FE-4AFD-B394-2048869BD6E1}" type="parTrans" cxnId="{AE905C79-5975-4552-916D-17BB8E518135}">
      <dgm:prSet/>
      <dgm:spPr/>
      <dgm:t>
        <a:bodyPr/>
        <a:lstStyle/>
        <a:p>
          <a:endParaRPr lang="en-US">
            <a:effectLst>
              <a:outerShdw blurRad="50800" dist="38100" dir="16200000" rotWithShape="0">
                <a:prstClr val="black">
                  <a:alpha val="40000"/>
                </a:prstClr>
              </a:outerShdw>
            </a:effectLst>
          </a:endParaRPr>
        </a:p>
      </dgm:t>
    </dgm:pt>
    <dgm:pt modelId="{3DF2B2D5-E6BF-4AC7-B295-B3AFC5595941}" type="sibTrans" cxnId="{AE905C79-5975-4552-916D-17BB8E518135}">
      <dgm:prSet/>
      <dgm:spPr/>
      <dgm:t>
        <a:bodyPr/>
        <a:lstStyle/>
        <a:p>
          <a:endParaRPr lang="en-US">
            <a:effectLst>
              <a:outerShdw blurRad="50800" dist="38100" dir="16200000" rotWithShape="0">
                <a:prstClr val="black">
                  <a:alpha val="40000"/>
                </a:prstClr>
              </a:outerShdw>
            </a:effectLst>
          </a:endParaRPr>
        </a:p>
      </dgm:t>
    </dgm:pt>
    <dgm:pt modelId="{99F5F594-5392-4290-8FB2-2E962741A7B8}">
      <dgm:prSet phldrT="[Text]"/>
      <dgm:spPr>
        <a:solidFill>
          <a:schemeClr val="accent2">
            <a:alpha val="90000"/>
          </a:schemeClr>
        </a:solidFill>
      </dgm:spPr>
      <dgm:t>
        <a:bodyPr/>
        <a:lstStyle/>
        <a:p>
          <a:pPr algn="ctr">
            <a:buFont typeface="+mj-lt"/>
            <a:buNone/>
          </a:pPr>
          <a:r>
            <a:rPr lang="en-US" dirty="0">
              <a:solidFill>
                <a:schemeClr val="bg1"/>
              </a:solidFill>
            </a:rPr>
            <a:t>Extract your 60,000 random sample records from Hive and download it to your local device</a:t>
          </a:r>
          <a:endPar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977E1330-676C-4FB4-9D65-D3186F770140}" type="parTrans" cxnId="{69C4EE5D-AA0B-4335-84FC-6A27DB52A17C}">
      <dgm:prSet/>
      <dgm:spPr/>
      <dgm:t>
        <a:bodyPr/>
        <a:lstStyle/>
        <a:p>
          <a:endParaRPr lang="en-US">
            <a:effectLst>
              <a:outerShdw blurRad="50800" dist="38100" dir="16200000" rotWithShape="0">
                <a:prstClr val="black">
                  <a:alpha val="40000"/>
                </a:prstClr>
              </a:outerShdw>
            </a:effectLst>
          </a:endParaRPr>
        </a:p>
      </dgm:t>
    </dgm:pt>
    <dgm:pt modelId="{CEEDCECE-28A7-44AC-9C67-DB25D4728502}" type="sibTrans" cxnId="{69C4EE5D-AA0B-4335-84FC-6A27DB52A17C}">
      <dgm:prSet/>
      <dgm:spPr/>
      <dgm:t>
        <a:bodyPr/>
        <a:lstStyle/>
        <a:p>
          <a:endParaRPr lang="en-US">
            <a:effectLst>
              <a:outerShdw blurRad="50800" dist="38100" dir="16200000" rotWithShape="0">
                <a:prstClr val="black">
                  <a:alpha val="40000"/>
                </a:prstClr>
              </a:outerShdw>
            </a:effectLst>
          </a:endParaRPr>
        </a:p>
      </dgm:t>
    </dgm:pt>
    <dgm:pt modelId="{B96BDC02-9E82-461D-BFD7-432232532882}">
      <dgm:prSet phldrT="[Text]" custT="1"/>
      <dgm:spPr>
        <a:solidFill>
          <a:srgbClr val="EC9BD3"/>
        </a:solidFill>
      </dgm:spPr>
      <dgm:t>
        <a:bodyPr/>
        <a:lstStyle/>
        <a:p>
          <a:r>
            <a:rPr lang="en-US" sz="28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2</a:t>
          </a:r>
        </a:p>
      </dgm:t>
    </dgm:pt>
    <dgm:pt modelId="{E8465C65-C40C-4283-9D01-B8A23085955B}" type="parTrans" cxnId="{C855F675-2DC0-4CD6-A7F0-9A1595BDA195}">
      <dgm:prSet/>
      <dgm:spPr/>
      <dgm:t>
        <a:bodyPr/>
        <a:lstStyle/>
        <a:p>
          <a:endParaRPr lang="en-US">
            <a:effectLst>
              <a:outerShdw blurRad="50800" dist="38100" dir="16200000" rotWithShape="0">
                <a:prstClr val="black">
                  <a:alpha val="40000"/>
                </a:prstClr>
              </a:outerShdw>
            </a:effectLst>
          </a:endParaRPr>
        </a:p>
      </dgm:t>
    </dgm:pt>
    <dgm:pt modelId="{8F5D8F4A-B7FE-4E9C-B69E-0C6F55E8C65C}" type="sibTrans" cxnId="{C855F675-2DC0-4CD6-A7F0-9A1595BDA195}">
      <dgm:prSet/>
      <dgm:spPr/>
      <dgm:t>
        <a:bodyPr/>
        <a:lstStyle/>
        <a:p>
          <a:endParaRPr lang="en-US">
            <a:effectLst>
              <a:outerShdw blurRad="50800" dist="38100" dir="16200000" rotWithShape="0">
                <a:prstClr val="black">
                  <a:alpha val="40000"/>
                </a:prstClr>
              </a:outerShdw>
            </a:effectLst>
          </a:endParaRPr>
        </a:p>
      </dgm:t>
    </dgm:pt>
    <dgm:pt modelId="{E08DC77E-BF60-4E60-B592-E9A32EBF1635}">
      <dgm:prSet phldrT="[Text]"/>
      <dgm:spPr>
        <a:solidFill>
          <a:schemeClr val="accent2">
            <a:alpha val="90000"/>
          </a:schemeClr>
        </a:solidFill>
      </dgm:spPr>
      <dgm:t>
        <a:bodyPr/>
        <a:lstStyle/>
        <a:p>
          <a:pPr algn="ctr">
            <a:buFont typeface="+mj-lt"/>
            <a:buNone/>
          </a:pPr>
          <a:r>
            <a:rPr lang="en-US" dirty="0">
              <a:solidFill>
                <a:schemeClr val="bg1"/>
              </a:solidFill>
            </a:rPr>
            <a:t>Combine your file with the other sample year files from your other team members</a:t>
          </a:r>
          <a:endPar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A81B80B8-B0D7-493C-9839-F87000F770BB}" type="parTrans" cxnId="{7981B1E1-D716-40C2-B5DA-0D4B58441925}">
      <dgm:prSet/>
      <dgm:spPr/>
      <dgm:t>
        <a:bodyPr/>
        <a:lstStyle/>
        <a:p>
          <a:endParaRPr lang="en-US">
            <a:effectLst>
              <a:outerShdw blurRad="50800" dist="38100" dir="16200000" rotWithShape="0">
                <a:prstClr val="black">
                  <a:alpha val="40000"/>
                </a:prstClr>
              </a:outerShdw>
            </a:effectLst>
          </a:endParaRPr>
        </a:p>
      </dgm:t>
    </dgm:pt>
    <dgm:pt modelId="{4144C0AD-8D1C-4F5F-A24E-50D506D5C177}" type="sibTrans" cxnId="{7981B1E1-D716-40C2-B5DA-0D4B58441925}">
      <dgm:prSet/>
      <dgm:spPr/>
      <dgm:t>
        <a:bodyPr/>
        <a:lstStyle/>
        <a:p>
          <a:endParaRPr lang="en-US">
            <a:effectLst>
              <a:outerShdw blurRad="50800" dist="38100" dir="16200000" rotWithShape="0">
                <a:prstClr val="black">
                  <a:alpha val="40000"/>
                </a:prstClr>
              </a:outerShdw>
            </a:effectLst>
          </a:endParaRPr>
        </a:p>
      </dgm:t>
    </dgm:pt>
    <dgm:pt modelId="{C747CAF7-8864-4E45-98D8-CB5296DDA3F1}">
      <dgm:prSet phldrT="[Text]" custT="1"/>
      <dgm:spPr>
        <a:solidFill>
          <a:srgbClr val="EC9BD3"/>
        </a:solidFill>
      </dgm:spPr>
      <dgm:t>
        <a:bodyPr/>
        <a:lstStyle/>
        <a:p>
          <a:pPr marL="0" lvl="0" indent="0" algn="ctr" defTabSz="17780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ea typeface="+mn-ea"/>
              <a:cs typeface="Calibri" panose="020F0502020204030204" pitchFamily="34" charset="0"/>
            </a:rPr>
            <a:t>Case</a:t>
          </a:r>
          <a:r>
            <a:rPr lang="en-US" sz="2800" kern="1200" dirty="0">
              <a:solidFill>
                <a:schemeClr val="accent2">
                  <a:lumMod val="75000"/>
                </a:schemeClr>
              </a:solidFill>
              <a:effectLst>
                <a:innerShdw blurRad="63500" dist="50800" dir="16200000">
                  <a:prstClr val="black">
                    <a:alpha val="50000"/>
                  </a:prstClr>
                </a:innerShdw>
              </a:effectLst>
              <a:latin typeface="Calibri" panose="020F0502020204030204" pitchFamily="34" charset="0"/>
              <a:ea typeface="+mn-ea"/>
              <a:cs typeface="Calibri" panose="020F0502020204030204" pitchFamily="34" charset="0"/>
            </a:rPr>
            <a:t> 3</a:t>
          </a:r>
        </a:p>
      </dgm:t>
    </dgm:pt>
    <dgm:pt modelId="{3176EDEA-A66B-49C4-A896-6A3187605854}" type="parTrans" cxnId="{449901E1-895A-45CF-AA32-B2CBBC3486CB}">
      <dgm:prSet/>
      <dgm:spPr/>
      <dgm:t>
        <a:bodyPr/>
        <a:lstStyle/>
        <a:p>
          <a:endParaRPr lang="en-US">
            <a:effectLst>
              <a:outerShdw blurRad="50800" dist="38100" dir="16200000" rotWithShape="0">
                <a:prstClr val="black">
                  <a:alpha val="40000"/>
                </a:prstClr>
              </a:outerShdw>
            </a:effectLst>
          </a:endParaRPr>
        </a:p>
      </dgm:t>
    </dgm:pt>
    <dgm:pt modelId="{E8C854A5-2003-4302-8956-7A655633C387}" type="sibTrans" cxnId="{449901E1-895A-45CF-AA32-B2CBBC3486CB}">
      <dgm:prSet/>
      <dgm:spPr/>
      <dgm:t>
        <a:bodyPr/>
        <a:lstStyle/>
        <a:p>
          <a:endParaRPr lang="en-US">
            <a:effectLst>
              <a:outerShdw blurRad="50800" dist="38100" dir="16200000" rotWithShape="0">
                <a:prstClr val="black">
                  <a:alpha val="40000"/>
                </a:prstClr>
              </a:outerShdw>
            </a:effectLst>
          </a:endParaRPr>
        </a:p>
      </dgm:t>
    </dgm:pt>
    <dgm:pt modelId="{DF246E77-E71B-4AA6-8985-3657E4071E7C}">
      <dgm:prSet phldrT="[Text]"/>
      <dgm:spPr>
        <a:solidFill>
          <a:schemeClr val="accent2">
            <a:alpha val="90000"/>
          </a:schemeClr>
        </a:solidFill>
      </dgm:spPr>
      <dgm:t>
        <a:bodyPr/>
        <a:lstStyle/>
        <a:p>
          <a:pPr algn="ctr">
            <a:buFont typeface="+mj-lt"/>
            <a:buNone/>
          </a:pPr>
          <a:r>
            <a:rPr lang="en-US" dirty="0">
              <a:solidFill>
                <a:schemeClr val="bg1"/>
              </a:solidFill>
            </a:rPr>
            <a:t>Train, validate and test the analytics model </a:t>
          </a:r>
          <a:endPar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B0DCDD0F-855C-47E4-926A-49E693A0FFA5}" type="parTrans" cxnId="{77A31B28-D9A3-4E33-8DD4-5BC5BC417811}">
      <dgm:prSet/>
      <dgm:spPr/>
      <dgm:t>
        <a:bodyPr/>
        <a:lstStyle/>
        <a:p>
          <a:endParaRPr lang="en-US">
            <a:effectLst>
              <a:outerShdw blurRad="50800" dist="38100" dir="16200000" rotWithShape="0">
                <a:prstClr val="black">
                  <a:alpha val="40000"/>
                </a:prstClr>
              </a:outerShdw>
            </a:effectLst>
          </a:endParaRPr>
        </a:p>
      </dgm:t>
    </dgm:pt>
    <dgm:pt modelId="{EA1DCFAA-939B-41C6-ABB7-960AA8E1FD54}" type="sibTrans" cxnId="{77A31B28-D9A3-4E33-8DD4-5BC5BC417811}">
      <dgm:prSet/>
      <dgm:spPr/>
      <dgm:t>
        <a:bodyPr/>
        <a:lstStyle/>
        <a:p>
          <a:endParaRPr lang="en-US">
            <a:effectLst>
              <a:outerShdw blurRad="50800" dist="38100" dir="16200000" rotWithShape="0">
                <a:prstClr val="black">
                  <a:alpha val="40000"/>
                </a:prstClr>
              </a:outerShdw>
            </a:effectLst>
          </a:endParaRPr>
        </a:p>
      </dgm:t>
    </dgm:pt>
    <dgm:pt modelId="{A5FED5A4-C0AF-4950-ACA0-C255E6CBB0DF}">
      <dgm:prSet phldrT="[Text]" custT="1"/>
      <dgm:spPr>
        <a:solidFill>
          <a:srgbClr val="F355B9"/>
        </a:solidFill>
      </dgm:spPr>
      <dgm:t>
        <a:bodyPr/>
        <a:lstStyle/>
        <a:p>
          <a:pPr>
            <a:buFont typeface="+mj-lt"/>
            <a:buNone/>
          </a:pPr>
          <a:r>
            <a:rPr lang="en-US" sz="3200" b="1"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Conclusion</a:t>
          </a:r>
        </a:p>
      </dgm:t>
    </dgm:pt>
    <dgm:pt modelId="{916B406A-845B-43EF-8CBF-5EFC1DFE9DE1}" type="parTrans" cxnId="{C54FB102-A150-40AA-9860-C6ECFBB218A9}">
      <dgm:prSet/>
      <dgm:spPr/>
      <dgm:t>
        <a:bodyPr/>
        <a:lstStyle/>
        <a:p>
          <a:endParaRPr lang="en-US">
            <a:effectLst>
              <a:outerShdw blurRad="50800" dist="38100" dir="16200000" rotWithShape="0">
                <a:prstClr val="black">
                  <a:alpha val="40000"/>
                </a:prstClr>
              </a:outerShdw>
            </a:effectLst>
          </a:endParaRPr>
        </a:p>
      </dgm:t>
    </dgm:pt>
    <dgm:pt modelId="{3C1F7FCF-B8C0-4E78-BC0F-7C9F9DA16D8A}" type="sibTrans" cxnId="{C54FB102-A150-40AA-9860-C6ECFBB218A9}">
      <dgm:prSet/>
      <dgm:spPr/>
      <dgm:t>
        <a:bodyPr/>
        <a:lstStyle/>
        <a:p>
          <a:endParaRPr lang="en-US">
            <a:effectLst>
              <a:outerShdw blurRad="50800" dist="38100" dir="16200000" rotWithShape="0">
                <a:prstClr val="black">
                  <a:alpha val="40000"/>
                </a:prstClr>
              </a:outerShdw>
            </a:effectLst>
          </a:endParaRPr>
        </a:p>
      </dgm:t>
    </dgm:pt>
    <dgm:pt modelId="{DB5FE35E-8976-4D2F-811B-455FFB23DEA6}">
      <dgm:prSet phldrT="[Text]" custT="1"/>
      <dgm:spPr>
        <a:solidFill>
          <a:schemeClr val="accent2">
            <a:lumMod val="75000"/>
            <a:alpha val="90000"/>
          </a:schemeClr>
        </a:solidFill>
      </dgm:spPr>
      <dgm:t>
        <a:bodyPr/>
        <a:lstStyle/>
        <a:p>
          <a:pPr algn="ctr">
            <a:buFont typeface="+mj-lt"/>
            <a:buNone/>
          </a:pPr>
          <a:r>
            <a:rPr lang="en-US" sz="2300" b="0" dirty="0">
              <a:solidFill>
                <a:schemeClr val="bg1"/>
              </a:solidFill>
              <a:effectLst>
                <a:outerShdw blurRad="50800" dist="38100" dir="16200000" rotWithShape="0">
                  <a:prstClr val="black">
                    <a:alpha val="40000"/>
                  </a:prstClr>
                </a:outerShdw>
              </a:effectLst>
              <a:latin typeface="+mn-lt"/>
              <a:cs typeface="Calibri" panose="020F0502020204030204" pitchFamily="34" charset="0"/>
            </a:rPr>
            <a:t>Using best prediction model, predict on the 10 given samples</a:t>
          </a:r>
          <a:endParaRPr lang="en-US" sz="2300" b="1" dirty="0">
            <a:solidFill>
              <a:schemeClr val="bg1"/>
            </a:solidFill>
            <a:effectLst>
              <a:outerShdw blurRad="50800" dist="38100" dir="16200000" rotWithShape="0">
                <a:prstClr val="black">
                  <a:alpha val="40000"/>
                </a:prstClr>
              </a:outerShdw>
            </a:effectLst>
            <a:latin typeface="+mn-lt"/>
            <a:cs typeface="Calibri" panose="020F0502020204030204" pitchFamily="34" charset="0"/>
          </a:endParaRPr>
        </a:p>
      </dgm:t>
    </dgm:pt>
    <dgm:pt modelId="{3885AD8B-5E68-4EA6-BF76-6758186B83A1}" type="parTrans" cxnId="{4CFB8D1C-1FAE-4769-8220-0AEEF818D5B1}">
      <dgm:prSet/>
      <dgm:spPr/>
      <dgm:t>
        <a:bodyPr/>
        <a:lstStyle/>
        <a:p>
          <a:endParaRPr lang="en-US">
            <a:effectLst>
              <a:outerShdw blurRad="50800" dist="38100" dir="16200000" rotWithShape="0">
                <a:prstClr val="black">
                  <a:alpha val="40000"/>
                </a:prstClr>
              </a:outerShdw>
            </a:effectLst>
          </a:endParaRPr>
        </a:p>
      </dgm:t>
    </dgm:pt>
    <dgm:pt modelId="{DD896927-CDE7-4879-8388-9F55014CAEF4}" type="sibTrans" cxnId="{4CFB8D1C-1FAE-4769-8220-0AEEF818D5B1}">
      <dgm:prSet/>
      <dgm:spPr/>
      <dgm:t>
        <a:bodyPr/>
        <a:lstStyle/>
        <a:p>
          <a:endParaRPr lang="en-US">
            <a:effectLst>
              <a:outerShdw blurRad="50800" dist="38100" dir="16200000" rotWithShape="0">
                <a:prstClr val="black">
                  <a:alpha val="40000"/>
                </a:prstClr>
              </a:outerShdw>
            </a:effectLst>
          </a:endParaRPr>
        </a:p>
      </dgm:t>
    </dgm:pt>
    <dgm:pt modelId="{355986C4-5AA0-4F26-B0E8-FE1E4B1FEB70}" type="pres">
      <dgm:prSet presAssocID="{39950FD9-2016-4EFB-9B24-BBA96160574E}" presName="Name0" presStyleCnt="0">
        <dgm:presLayoutVars>
          <dgm:dir/>
          <dgm:animLvl val="lvl"/>
          <dgm:resizeHandles val="exact"/>
        </dgm:presLayoutVars>
      </dgm:prSet>
      <dgm:spPr/>
    </dgm:pt>
    <dgm:pt modelId="{715A8FAA-8D73-41B7-9625-2FDB310D075E}" type="pres">
      <dgm:prSet presAssocID="{64D76BBD-99E2-4D53-BC7B-F8C5B6AD4DB5}" presName="linNode" presStyleCnt="0"/>
      <dgm:spPr/>
    </dgm:pt>
    <dgm:pt modelId="{CB6B8F19-0D03-4B77-AB1C-6D441169B593}" type="pres">
      <dgm:prSet presAssocID="{64D76BBD-99E2-4D53-BC7B-F8C5B6AD4DB5}" presName="parentText" presStyleLbl="node1" presStyleIdx="0" presStyleCnt="4">
        <dgm:presLayoutVars>
          <dgm:chMax val="1"/>
          <dgm:bulletEnabled val="1"/>
        </dgm:presLayoutVars>
      </dgm:prSet>
      <dgm:spPr/>
    </dgm:pt>
    <dgm:pt modelId="{E7475F2B-9F1E-432B-B2B7-A815994372E0}" type="pres">
      <dgm:prSet presAssocID="{64D76BBD-99E2-4D53-BC7B-F8C5B6AD4DB5}" presName="descendantText" presStyleLbl="alignAccFollowNode1" presStyleIdx="0" presStyleCnt="4">
        <dgm:presLayoutVars>
          <dgm:bulletEnabled val="1"/>
        </dgm:presLayoutVars>
      </dgm:prSet>
      <dgm:spPr/>
    </dgm:pt>
    <dgm:pt modelId="{1B7C3A5C-2FFC-441A-BA42-C473C3F3D1BA}" type="pres">
      <dgm:prSet presAssocID="{3DF2B2D5-E6BF-4AC7-B295-B3AFC5595941}" presName="sp" presStyleCnt="0"/>
      <dgm:spPr/>
    </dgm:pt>
    <dgm:pt modelId="{E2156798-0154-4359-9714-AA44EE58856F}" type="pres">
      <dgm:prSet presAssocID="{B96BDC02-9E82-461D-BFD7-432232532882}" presName="linNode" presStyleCnt="0"/>
      <dgm:spPr/>
    </dgm:pt>
    <dgm:pt modelId="{F08F398A-48C7-432C-A651-E541362B5D34}" type="pres">
      <dgm:prSet presAssocID="{B96BDC02-9E82-461D-BFD7-432232532882}" presName="parentText" presStyleLbl="node1" presStyleIdx="1" presStyleCnt="4">
        <dgm:presLayoutVars>
          <dgm:chMax val="1"/>
          <dgm:bulletEnabled val="1"/>
        </dgm:presLayoutVars>
      </dgm:prSet>
      <dgm:spPr/>
    </dgm:pt>
    <dgm:pt modelId="{E2F27F69-FE9F-48CD-8412-199654AC089B}" type="pres">
      <dgm:prSet presAssocID="{B96BDC02-9E82-461D-BFD7-432232532882}" presName="descendantText" presStyleLbl="alignAccFollowNode1" presStyleIdx="1" presStyleCnt="4">
        <dgm:presLayoutVars>
          <dgm:bulletEnabled val="1"/>
        </dgm:presLayoutVars>
      </dgm:prSet>
      <dgm:spPr/>
    </dgm:pt>
    <dgm:pt modelId="{9A7F1D44-17B6-433D-A955-ED40649E1EE4}" type="pres">
      <dgm:prSet presAssocID="{8F5D8F4A-B7FE-4E9C-B69E-0C6F55E8C65C}" presName="sp" presStyleCnt="0"/>
      <dgm:spPr/>
    </dgm:pt>
    <dgm:pt modelId="{FBE83B8C-CDE7-4608-B70A-759A3DB46E8B}" type="pres">
      <dgm:prSet presAssocID="{C747CAF7-8864-4E45-98D8-CB5296DDA3F1}" presName="linNode" presStyleCnt="0"/>
      <dgm:spPr/>
    </dgm:pt>
    <dgm:pt modelId="{E1D81AD1-7712-4ED2-8DF2-16643C77420F}" type="pres">
      <dgm:prSet presAssocID="{C747CAF7-8864-4E45-98D8-CB5296DDA3F1}" presName="parentText" presStyleLbl="node1" presStyleIdx="2" presStyleCnt="4">
        <dgm:presLayoutVars>
          <dgm:chMax val="1"/>
          <dgm:bulletEnabled val="1"/>
        </dgm:presLayoutVars>
      </dgm:prSet>
      <dgm:spPr/>
    </dgm:pt>
    <dgm:pt modelId="{31399CCF-4E8F-4C29-B58E-0767032CEDFB}" type="pres">
      <dgm:prSet presAssocID="{C747CAF7-8864-4E45-98D8-CB5296DDA3F1}" presName="descendantText" presStyleLbl="alignAccFollowNode1" presStyleIdx="2" presStyleCnt="4">
        <dgm:presLayoutVars>
          <dgm:bulletEnabled val="1"/>
        </dgm:presLayoutVars>
      </dgm:prSet>
      <dgm:spPr/>
    </dgm:pt>
    <dgm:pt modelId="{D475B82E-93B6-42A0-826B-F1EAA9DA0462}" type="pres">
      <dgm:prSet presAssocID="{E8C854A5-2003-4302-8956-7A655633C387}" presName="sp" presStyleCnt="0"/>
      <dgm:spPr/>
    </dgm:pt>
    <dgm:pt modelId="{6464F03C-C100-4312-A1AC-8EDB46EE8C42}" type="pres">
      <dgm:prSet presAssocID="{A5FED5A4-C0AF-4950-ACA0-C255E6CBB0DF}" presName="linNode" presStyleCnt="0"/>
      <dgm:spPr/>
    </dgm:pt>
    <dgm:pt modelId="{0425327C-5A37-48B7-A7AB-E535E365F2F2}" type="pres">
      <dgm:prSet presAssocID="{A5FED5A4-C0AF-4950-ACA0-C255E6CBB0DF}" presName="parentText" presStyleLbl="node1" presStyleIdx="3" presStyleCnt="4" custLinFactNeighborX="-1734" custLinFactNeighborY="-490">
        <dgm:presLayoutVars>
          <dgm:chMax val="1"/>
          <dgm:bulletEnabled val="1"/>
        </dgm:presLayoutVars>
      </dgm:prSet>
      <dgm:spPr/>
    </dgm:pt>
    <dgm:pt modelId="{278819A1-8B9D-4114-A8D5-FD3D7B3399D4}" type="pres">
      <dgm:prSet presAssocID="{A5FED5A4-C0AF-4950-ACA0-C255E6CBB0DF}" presName="descendantText" presStyleLbl="alignAccFollowNode1" presStyleIdx="3" presStyleCnt="4">
        <dgm:presLayoutVars>
          <dgm:bulletEnabled val="1"/>
        </dgm:presLayoutVars>
      </dgm:prSet>
      <dgm:spPr/>
    </dgm:pt>
  </dgm:ptLst>
  <dgm:cxnLst>
    <dgm:cxn modelId="{C54FB102-A150-40AA-9860-C6ECFBB218A9}" srcId="{39950FD9-2016-4EFB-9B24-BBA96160574E}" destId="{A5FED5A4-C0AF-4950-ACA0-C255E6CBB0DF}" srcOrd="3" destOrd="0" parTransId="{916B406A-845B-43EF-8CBF-5EFC1DFE9DE1}" sibTransId="{3C1F7FCF-B8C0-4E78-BC0F-7C9F9DA16D8A}"/>
    <dgm:cxn modelId="{4CFB8D1C-1FAE-4769-8220-0AEEF818D5B1}" srcId="{A5FED5A4-C0AF-4950-ACA0-C255E6CBB0DF}" destId="{DB5FE35E-8976-4D2F-811B-455FFB23DEA6}" srcOrd="0" destOrd="0" parTransId="{3885AD8B-5E68-4EA6-BF76-6758186B83A1}" sibTransId="{DD896927-CDE7-4879-8388-9F55014CAEF4}"/>
    <dgm:cxn modelId="{7310E81F-21C0-46C9-BF11-BBB1B664808A}" type="presOf" srcId="{99F5F594-5392-4290-8FB2-2E962741A7B8}" destId="{E7475F2B-9F1E-432B-B2B7-A815994372E0}" srcOrd="0" destOrd="0" presId="urn:microsoft.com/office/officeart/2005/8/layout/vList5"/>
    <dgm:cxn modelId="{77A31B28-D9A3-4E33-8DD4-5BC5BC417811}" srcId="{C747CAF7-8864-4E45-98D8-CB5296DDA3F1}" destId="{DF246E77-E71B-4AA6-8985-3657E4071E7C}" srcOrd="0" destOrd="0" parTransId="{B0DCDD0F-855C-47E4-926A-49E693A0FFA5}" sibTransId="{EA1DCFAA-939B-41C6-ABB7-960AA8E1FD54}"/>
    <dgm:cxn modelId="{B24C265B-0373-472C-859A-82F1138290EF}" type="presOf" srcId="{DF246E77-E71B-4AA6-8985-3657E4071E7C}" destId="{31399CCF-4E8F-4C29-B58E-0767032CEDFB}" srcOrd="0" destOrd="0" presId="urn:microsoft.com/office/officeart/2005/8/layout/vList5"/>
    <dgm:cxn modelId="{69C4EE5D-AA0B-4335-84FC-6A27DB52A17C}" srcId="{64D76BBD-99E2-4D53-BC7B-F8C5B6AD4DB5}" destId="{99F5F594-5392-4290-8FB2-2E962741A7B8}" srcOrd="0" destOrd="0" parTransId="{977E1330-676C-4FB4-9D65-D3186F770140}" sibTransId="{CEEDCECE-28A7-44AC-9C67-DB25D4728502}"/>
    <dgm:cxn modelId="{D770DD53-6997-4C41-BFC9-98F880253654}" type="presOf" srcId="{DB5FE35E-8976-4D2F-811B-455FFB23DEA6}" destId="{278819A1-8B9D-4114-A8D5-FD3D7B3399D4}" srcOrd="0" destOrd="0" presId="urn:microsoft.com/office/officeart/2005/8/layout/vList5"/>
    <dgm:cxn modelId="{C855F675-2DC0-4CD6-A7F0-9A1595BDA195}" srcId="{39950FD9-2016-4EFB-9B24-BBA96160574E}" destId="{B96BDC02-9E82-461D-BFD7-432232532882}" srcOrd="1" destOrd="0" parTransId="{E8465C65-C40C-4283-9D01-B8A23085955B}" sibTransId="{8F5D8F4A-B7FE-4E9C-B69E-0C6F55E8C65C}"/>
    <dgm:cxn modelId="{6270CF76-5551-4DC4-B1E5-A934BC553057}" type="presOf" srcId="{C747CAF7-8864-4E45-98D8-CB5296DDA3F1}" destId="{E1D81AD1-7712-4ED2-8DF2-16643C77420F}" srcOrd="0" destOrd="0" presId="urn:microsoft.com/office/officeart/2005/8/layout/vList5"/>
    <dgm:cxn modelId="{F3414758-8A32-45B7-9565-BB3DA9FFDFC1}" type="presOf" srcId="{B96BDC02-9E82-461D-BFD7-432232532882}" destId="{F08F398A-48C7-432C-A651-E541362B5D34}" srcOrd="0" destOrd="0" presId="urn:microsoft.com/office/officeart/2005/8/layout/vList5"/>
    <dgm:cxn modelId="{AE905C79-5975-4552-916D-17BB8E518135}" srcId="{39950FD9-2016-4EFB-9B24-BBA96160574E}" destId="{64D76BBD-99E2-4D53-BC7B-F8C5B6AD4DB5}" srcOrd="0" destOrd="0" parTransId="{DB54F05B-12FE-4AFD-B394-2048869BD6E1}" sibTransId="{3DF2B2D5-E6BF-4AC7-B295-B3AFC5595941}"/>
    <dgm:cxn modelId="{7687F17A-6D64-49EF-953E-5CDBFAE21D32}" type="presOf" srcId="{64D76BBD-99E2-4D53-BC7B-F8C5B6AD4DB5}" destId="{CB6B8F19-0D03-4B77-AB1C-6D441169B593}" srcOrd="0" destOrd="0" presId="urn:microsoft.com/office/officeart/2005/8/layout/vList5"/>
    <dgm:cxn modelId="{DA2624B0-4918-4FC8-A69D-E6B14AFB0558}" type="presOf" srcId="{A5FED5A4-C0AF-4950-ACA0-C255E6CBB0DF}" destId="{0425327C-5A37-48B7-A7AB-E535E365F2F2}" srcOrd="0" destOrd="0" presId="urn:microsoft.com/office/officeart/2005/8/layout/vList5"/>
    <dgm:cxn modelId="{FE3E26D0-F3E9-4355-81F9-89A6345F9344}" type="presOf" srcId="{E08DC77E-BF60-4E60-B592-E9A32EBF1635}" destId="{E2F27F69-FE9F-48CD-8412-199654AC089B}" srcOrd="0" destOrd="0" presId="urn:microsoft.com/office/officeart/2005/8/layout/vList5"/>
    <dgm:cxn modelId="{449901E1-895A-45CF-AA32-B2CBBC3486CB}" srcId="{39950FD9-2016-4EFB-9B24-BBA96160574E}" destId="{C747CAF7-8864-4E45-98D8-CB5296DDA3F1}" srcOrd="2" destOrd="0" parTransId="{3176EDEA-A66B-49C4-A896-6A3187605854}" sibTransId="{E8C854A5-2003-4302-8956-7A655633C387}"/>
    <dgm:cxn modelId="{7981B1E1-D716-40C2-B5DA-0D4B58441925}" srcId="{B96BDC02-9E82-461D-BFD7-432232532882}" destId="{E08DC77E-BF60-4E60-B592-E9A32EBF1635}" srcOrd="0" destOrd="0" parTransId="{A81B80B8-B0D7-493C-9839-F87000F770BB}" sibTransId="{4144C0AD-8D1C-4F5F-A24E-50D506D5C177}"/>
    <dgm:cxn modelId="{ABAC90ED-AACC-4914-9A45-33FE4EBBE211}" type="presOf" srcId="{39950FD9-2016-4EFB-9B24-BBA96160574E}" destId="{355986C4-5AA0-4F26-B0E8-FE1E4B1FEB70}" srcOrd="0" destOrd="0" presId="urn:microsoft.com/office/officeart/2005/8/layout/vList5"/>
    <dgm:cxn modelId="{7A59CC4C-483E-4AE5-A11D-EF7A4E74BC00}" type="presParOf" srcId="{355986C4-5AA0-4F26-B0E8-FE1E4B1FEB70}" destId="{715A8FAA-8D73-41B7-9625-2FDB310D075E}" srcOrd="0" destOrd="0" presId="urn:microsoft.com/office/officeart/2005/8/layout/vList5"/>
    <dgm:cxn modelId="{DD8A6559-F200-42FC-BEE0-0D2183A37A06}" type="presParOf" srcId="{715A8FAA-8D73-41B7-9625-2FDB310D075E}" destId="{CB6B8F19-0D03-4B77-AB1C-6D441169B593}" srcOrd="0" destOrd="0" presId="urn:microsoft.com/office/officeart/2005/8/layout/vList5"/>
    <dgm:cxn modelId="{5CB8A314-20D3-4A5B-B463-3A396EAA1944}" type="presParOf" srcId="{715A8FAA-8D73-41B7-9625-2FDB310D075E}" destId="{E7475F2B-9F1E-432B-B2B7-A815994372E0}" srcOrd="1" destOrd="0" presId="urn:microsoft.com/office/officeart/2005/8/layout/vList5"/>
    <dgm:cxn modelId="{26DECEE1-9DE6-48D3-B57D-CA29B97B6285}" type="presParOf" srcId="{355986C4-5AA0-4F26-B0E8-FE1E4B1FEB70}" destId="{1B7C3A5C-2FFC-441A-BA42-C473C3F3D1BA}" srcOrd="1" destOrd="0" presId="urn:microsoft.com/office/officeart/2005/8/layout/vList5"/>
    <dgm:cxn modelId="{7F3439A1-3439-4F32-B911-CCE5D53863ED}" type="presParOf" srcId="{355986C4-5AA0-4F26-B0E8-FE1E4B1FEB70}" destId="{E2156798-0154-4359-9714-AA44EE58856F}" srcOrd="2" destOrd="0" presId="urn:microsoft.com/office/officeart/2005/8/layout/vList5"/>
    <dgm:cxn modelId="{2742E884-0B32-4353-AAF9-94A5DAD66942}" type="presParOf" srcId="{E2156798-0154-4359-9714-AA44EE58856F}" destId="{F08F398A-48C7-432C-A651-E541362B5D34}" srcOrd="0" destOrd="0" presId="urn:microsoft.com/office/officeart/2005/8/layout/vList5"/>
    <dgm:cxn modelId="{647A3163-8D42-419A-9E6D-EEE33E7715A4}" type="presParOf" srcId="{E2156798-0154-4359-9714-AA44EE58856F}" destId="{E2F27F69-FE9F-48CD-8412-199654AC089B}" srcOrd="1" destOrd="0" presId="urn:microsoft.com/office/officeart/2005/8/layout/vList5"/>
    <dgm:cxn modelId="{04618060-19B2-4F3F-ADD4-3055C005E91A}" type="presParOf" srcId="{355986C4-5AA0-4F26-B0E8-FE1E4B1FEB70}" destId="{9A7F1D44-17B6-433D-A955-ED40649E1EE4}" srcOrd="3" destOrd="0" presId="urn:microsoft.com/office/officeart/2005/8/layout/vList5"/>
    <dgm:cxn modelId="{39DB9F12-26D8-43D0-8762-E170E36D72AC}" type="presParOf" srcId="{355986C4-5AA0-4F26-B0E8-FE1E4B1FEB70}" destId="{FBE83B8C-CDE7-4608-B70A-759A3DB46E8B}" srcOrd="4" destOrd="0" presId="urn:microsoft.com/office/officeart/2005/8/layout/vList5"/>
    <dgm:cxn modelId="{A264D6DD-ED5D-44E1-9387-F1259D5831A4}" type="presParOf" srcId="{FBE83B8C-CDE7-4608-B70A-759A3DB46E8B}" destId="{E1D81AD1-7712-4ED2-8DF2-16643C77420F}" srcOrd="0" destOrd="0" presId="urn:microsoft.com/office/officeart/2005/8/layout/vList5"/>
    <dgm:cxn modelId="{E49008B2-CED1-4501-BD4D-E92536C8F37F}" type="presParOf" srcId="{FBE83B8C-CDE7-4608-B70A-759A3DB46E8B}" destId="{31399CCF-4E8F-4C29-B58E-0767032CEDFB}" srcOrd="1" destOrd="0" presId="urn:microsoft.com/office/officeart/2005/8/layout/vList5"/>
    <dgm:cxn modelId="{19A912AA-2DB2-4D4D-8C8F-DE6AE695399B}" type="presParOf" srcId="{355986C4-5AA0-4F26-B0E8-FE1E4B1FEB70}" destId="{D475B82E-93B6-42A0-826B-F1EAA9DA0462}" srcOrd="5" destOrd="0" presId="urn:microsoft.com/office/officeart/2005/8/layout/vList5"/>
    <dgm:cxn modelId="{B5F461B4-C045-409E-8057-E2A193A9807C}" type="presParOf" srcId="{355986C4-5AA0-4F26-B0E8-FE1E4B1FEB70}" destId="{6464F03C-C100-4312-A1AC-8EDB46EE8C42}" srcOrd="6" destOrd="0" presId="urn:microsoft.com/office/officeart/2005/8/layout/vList5"/>
    <dgm:cxn modelId="{1172262B-98B6-4A83-A8EB-6C4B0BA8C17E}" type="presParOf" srcId="{6464F03C-C100-4312-A1AC-8EDB46EE8C42}" destId="{0425327C-5A37-48B7-A7AB-E535E365F2F2}" srcOrd="0" destOrd="0" presId="urn:microsoft.com/office/officeart/2005/8/layout/vList5"/>
    <dgm:cxn modelId="{DEC371EA-2EA0-4CAC-B097-037D591BC8DC}" type="presParOf" srcId="{6464F03C-C100-4312-A1AC-8EDB46EE8C42}" destId="{278819A1-8B9D-4114-A8D5-FD3D7B3399D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75F2B-9F1E-432B-B2B7-A815994372E0}">
      <dsp:nvSpPr>
        <dsp:cNvPr id="0" name=""/>
        <dsp:cNvSpPr/>
      </dsp:nvSpPr>
      <dsp:spPr>
        <a:xfrm rot="5400000">
          <a:off x="6297926" y="-2637737"/>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1022350">
            <a:lnSpc>
              <a:spcPct val="90000"/>
            </a:lnSpc>
            <a:spcBef>
              <a:spcPct val="0"/>
            </a:spcBef>
            <a:spcAft>
              <a:spcPct val="15000"/>
            </a:spcAft>
            <a:buFont typeface="+mj-lt"/>
            <a:buNone/>
          </a:pPr>
          <a:r>
            <a:rPr lang="en-US" sz="2300" kern="1200" dirty="0">
              <a:solidFill>
                <a:schemeClr val="bg1"/>
              </a:solidFill>
            </a:rPr>
            <a:t>Extract your 60,000 random sample records from Hive and download it to your local device</a:t>
          </a:r>
          <a:endParaRPr lang="en-US" sz="23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sp:txBody>
      <dsp:txXfrm rot="-5400000">
        <a:off x="3554159" y="146595"/>
        <a:ext cx="6277939" cy="749838"/>
      </dsp:txXfrm>
    </dsp:sp>
    <dsp:sp modelId="{CB6B8F19-0D03-4B77-AB1C-6D441169B593}">
      <dsp:nvSpPr>
        <dsp:cNvPr id="0" name=""/>
        <dsp:cNvSpPr/>
      </dsp:nvSpPr>
      <dsp:spPr>
        <a:xfrm>
          <a:off x="0" y="2159"/>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a:outerShdw blurRad="50800" dist="508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1</a:t>
          </a:r>
        </a:p>
      </dsp:txBody>
      <dsp:txXfrm>
        <a:off x="50706" y="52865"/>
        <a:ext cx="3452746" cy="937298"/>
      </dsp:txXfrm>
    </dsp:sp>
    <dsp:sp modelId="{E2F27F69-FE9F-48CD-8412-199654AC089B}">
      <dsp:nvSpPr>
        <dsp:cNvPr id="0" name=""/>
        <dsp:cNvSpPr/>
      </dsp:nvSpPr>
      <dsp:spPr>
        <a:xfrm rot="5400000">
          <a:off x="6297926" y="-1547091"/>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1022350">
            <a:lnSpc>
              <a:spcPct val="90000"/>
            </a:lnSpc>
            <a:spcBef>
              <a:spcPct val="0"/>
            </a:spcBef>
            <a:spcAft>
              <a:spcPct val="15000"/>
            </a:spcAft>
            <a:buFont typeface="+mj-lt"/>
            <a:buNone/>
          </a:pPr>
          <a:r>
            <a:rPr lang="en-US" sz="2300" kern="1200" dirty="0">
              <a:solidFill>
                <a:schemeClr val="bg1"/>
              </a:solidFill>
            </a:rPr>
            <a:t>Combine your file with the other sample year files from your other team members</a:t>
          </a:r>
          <a:endParaRPr lang="en-US" sz="23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sp:txBody>
      <dsp:txXfrm rot="-5400000">
        <a:off x="3554159" y="1237241"/>
        <a:ext cx="6277939" cy="749838"/>
      </dsp:txXfrm>
    </dsp:sp>
    <dsp:sp modelId="{F08F398A-48C7-432C-A651-E541362B5D34}">
      <dsp:nvSpPr>
        <dsp:cNvPr id="0" name=""/>
        <dsp:cNvSpPr/>
      </dsp:nvSpPr>
      <dsp:spPr>
        <a:xfrm>
          <a:off x="0" y="1092805"/>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2</a:t>
          </a:r>
        </a:p>
      </dsp:txBody>
      <dsp:txXfrm>
        <a:off x="50706" y="1143511"/>
        <a:ext cx="3452746" cy="937298"/>
      </dsp:txXfrm>
    </dsp:sp>
    <dsp:sp modelId="{31399CCF-4E8F-4C29-B58E-0767032CEDFB}">
      <dsp:nvSpPr>
        <dsp:cNvPr id="0" name=""/>
        <dsp:cNvSpPr/>
      </dsp:nvSpPr>
      <dsp:spPr>
        <a:xfrm rot="5400000">
          <a:off x="6297926" y="-456445"/>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1022350">
            <a:lnSpc>
              <a:spcPct val="90000"/>
            </a:lnSpc>
            <a:spcBef>
              <a:spcPct val="0"/>
            </a:spcBef>
            <a:spcAft>
              <a:spcPct val="15000"/>
            </a:spcAft>
            <a:buFont typeface="+mj-lt"/>
            <a:buNone/>
          </a:pPr>
          <a:r>
            <a:rPr lang="en-US" sz="2300" kern="1200" dirty="0">
              <a:solidFill>
                <a:schemeClr val="bg1"/>
              </a:solidFill>
            </a:rPr>
            <a:t>Train, validate and test the analytics model </a:t>
          </a:r>
          <a:endParaRPr lang="en-US" sz="23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sp:txBody>
      <dsp:txXfrm rot="-5400000">
        <a:off x="3554159" y="2327887"/>
        <a:ext cx="6277939" cy="749838"/>
      </dsp:txXfrm>
    </dsp:sp>
    <dsp:sp modelId="{E1D81AD1-7712-4ED2-8DF2-16643C77420F}">
      <dsp:nvSpPr>
        <dsp:cNvPr id="0" name=""/>
        <dsp:cNvSpPr/>
      </dsp:nvSpPr>
      <dsp:spPr>
        <a:xfrm>
          <a:off x="0" y="2183451"/>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7780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ea typeface="+mn-ea"/>
              <a:cs typeface="Calibri" panose="020F0502020204030204" pitchFamily="34" charset="0"/>
            </a:rPr>
            <a:t>Case</a:t>
          </a:r>
          <a:r>
            <a:rPr lang="en-US" sz="2800" kern="1200" dirty="0">
              <a:solidFill>
                <a:schemeClr val="accent2">
                  <a:lumMod val="75000"/>
                </a:schemeClr>
              </a:solidFill>
              <a:effectLst>
                <a:innerShdw blurRad="63500" dist="50800" dir="16200000">
                  <a:prstClr val="black">
                    <a:alpha val="50000"/>
                  </a:prstClr>
                </a:innerShdw>
              </a:effectLst>
              <a:latin typeface="Calibri" panose="020F0502020204030204" pitchFamily="34" charset="0"/>
              <a:ea typeface="+mn-ea"/>
              <a:cs typeface="Calibri" panose="020F0502020204030204" pitchFamily="34" charset="0"/>
            </a:rPr>
            <a:t> 3</a:t>
          </a:r>
        </a:p>
      </dsp:txBody>
      <dsp:txXfrm>
        <a:off x="50706" y="2234157"/>
        <a:ext cx="3452746" cy="937298"/>
      </dsp:txXfrm>
    </dsp:sp>
    <dsp:sp modelId="{278819A1-8B9D-4114-A8D5-FD3D7B3399D4}">
      <dsp:nvSpPr>
        <dsp:cNvPr id="0" name=""/>
        <dsp:cNvSpPr/>
      </dsp:nvSpPr>
      <dsp:spPr>
        <a:xfrm rot="5400000">
          <a:off x="6297926" y="634200"/>
          <a:ext cx="830968" cy="6318504"/>
        </a:xfrm>
        <a:prstGeom prst="round2SameRect">
          <a:avLst/>
        </a:prstGeom>
        <a:solidFill>
          <a:schemeClr val="accent2">
            <a:lumMod val="75000"/>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ctr" defTabSz="1022350">
            <a:lnSpc>
              <a:spcPct val="90000"/>
            </a:lnSpc>
            <a:spcBef>
              <a:spcPct val="0"/>
            </a:spcBef>
            <a:spcAft>
              <a:spcPct val="15000"/>
            </a:spcAft>
            <a:buFont typeface="+mj-lt"/>
            <a:buNone/>
          </a:pPr>
          <a:r>
            <a:rPr lang="en-US" sz="2300" b="0" kern="1200" dirty="0">
              <a:solidFill>
                <a:schemeClr val="bg1"/>
              </a:solidFill>
              <a:effectLst>
                <a:outerShdw blurRad="50800" dist="38100" dir="16200000" rotWithShape="0">
                  <a:prstClr val="black">
                    <a:alpha val="40000"/>
                  </a:prstClr>
                </a:outerShdw>
              </a:effectLst>
              <a:latin typeface="+mn-lt"/>
              <a:cs typeface="Calibri" panose="020F0502020204030204" pitchFamily="34" charset="0"/>
            </a:rPr>
            <a:t>Using best prediction model, predict on the 10 given samples</a:t>
          </a:r>
          <a:endParaRPr lang="en-US" sz="2300" b="1" kern="1200" dirty="0">
            <a:solidFill>
              <a:schemeClr val="bg1"/>
            </a:solidFill>
            <a:effectLst>
              <a:outerShdw blurRad="50800" dist="38100" dir="16200000" rotWithShape="0">
                <a:prstClr val="black">
                  <a:alpha val="40000"/>
                </a:prstClr>
              </a:outerShdw>
            </a:effectLst>
            <a:latin typeface="+mn-lt"/>
            <a:cs typeface="Calibri" panose="020F0502020204030204" pitchFamily="34" charset="0"/>
          </a:endParaRPr>
        </a:p>
      </dsp:txBody>
      <dsp:txXfrm rot="-5400000">
        <a:off x="3554159" y="3418533"/>
        <a:ext cx="6277939" cy="749838"/>
      </dsp:txXfrm>
    </dsp:sp>
    <dsp:sp modelId="{0425327C-5A37-48B7-A7AB-E535E365F2F2}">
      <dsp:nvSpPr>
        <dsp:cNvPr id="0" name=""/>
        <dsp:cNvSpPr/>
      </dsp:nvSpPr>
      <dsp:spPr>
        <a:xfrm>
          <a:off x="0" y="3269007"/>
          <a:ext cx="3554158" cy="1038710"/>
        </a:xfrm>
        <a:prstGeom prst="roundRect">
          <a:avLst/>
        </a:prstGeom>
        <a:solidFill>
          <a:srgbClr val="F355B9"/>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Conclusion</a:t>
          </a:r>
        </a:p>
      </dsp:txBody>
      <dsp:txXfrm>
        <a:off x="50706" y="3319713"/>
        <a:ext cx="3452746" cy="93729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26C9FB-B283-4DB0-961F-806C3B26F0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0E4F75-F8CA-445A-840D-619B140759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E4EF3C-EF7B-4ED9-B195-2FEE2D5AC5A2}" type="datetimeFigureOut">
              <a:rPr lang="en-US" smtClean="0"/>
              <a:t>9/21/2025</a:t>
            </a:fld>
            <a:endParaRPr lang="en-US"/>
          </a:p>
        </p:txBody>
      </p:sp>
      <p:sp>
        <p:nvSpPr>
          <p:cNvPr id="4" name="Footer Placeholder 3">
            <a:extLst>
              <a:ext uri="{FF2B5EF4-FFF2-40B4-BE49-F238E27FC236}">
                <a16:creationId xmlns:a16="http://schemas.microsoft.com/office/drawing/2014/main" id="{D6F2B3B0-3FE0-48AA-86FD-C8F649BD4D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4E2D2F-9E21-4905-BE1F-AF3682FF0F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553614-2B49-4596-BB5A-6AA8552210F3}" type="slidenum">
              <a:rPr lang="en-US" smtClean="0"/>
              <a:t>‹#›</a:t>
            </a:fld>
            <a:endParaRPr lang="en-US"/>
          </a:p>
        </p:txBody>
      </p:sp>
    </p:spTree>
    <p:extLst>
      <p:ext uri="{BB962C8B-B14F-4D97-AF65-F5344CB8AC3E}">
        <p14:creationId xmlns:p14="http://schemas.microsoft.com/office/powerpoint/2010/main" val="2369903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1FEF7-784C-458C-97BB-D8AF7EA8D3CF}" type="datetimeFigureOut">
              <a:rPr lang="en-US" smtClean="0"/>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9359-4B87-494A-92FA-48CA7CC7700D}" type="slidenum">
              <a:rPr lang="en-US" smtClean="0"/>
              <a:t>‹#›</a:t>
            </a:fld>
            <a:endParaRPr lang="en-US"/>
          </a:p>
        </p:txBody>
      </p:sp>
    </p:spTree>
    <p:extLst>
      <p:ext uri="{BB962C8B-B14F-4D97-AF65-F5344CB8AC3E}">
        <p14:creationId xmlns:p14="http://schemas.microsoft.com/office/powerpoint/2010/main" val="144903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E307364F-11BA-4546-A985-94668ED8ED4F}" type="datetime1">
              <a:rPr lang="en-US" smtClean="0"/>
              <a:t>9/21/2025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1C67B19-C6FB-494D-B9BE-B3B19EFE7CEC}"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3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929DC-A976-5F4E-B6C4-925425250711}"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2289720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0AC8E1-88AD-C441-92C7-74C07BCA9ED7}"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270738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80A1BF-F90B-EC43-B822-27DE67CDF581}"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65486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37C9F8-6633-4049-8B1C-C125A46485B7}"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2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AFFD98-D964-C147-84F3-27117121336A}" type="datetime1">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3776298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F76B58-4E51-B445-983C-A5872BFB015F}" type="datetime1">
              <a:rPr lang="en-US" smtClean="0"/>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15429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3AEAA1-6676-E443-9287-7D82CBF398AD}" type="datetime1">
              <a:rPr lang="en-US" smtClean="0"/>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00433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050DC-0C92-EA43-8C53-981EB5237ADF}" type="datetime1">
              <a:rPr lang="en-US" smtClean="0"/>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406520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CE5579-69A8-C64F-911B-DE35B915B5E8}" type="datetime1">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317254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80E23-9C15-7149-A684-F7854B516137}" type="datetime1">
              <a:rPr lang="en-US" smtClean="0"/>
              <a:t>9/21/2025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71399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4E2F4CAF-ACC9-8947-B617-DF2AA4ABB0FA}" type="datetime1">
              <a:rPr lang="en-US" smtClean="0"/>
              <a:t>9/21/2025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1C67B19-C6FB-494D-B9BE-B3B19EFE7CEC}" type="slidenum">
              <a:rPr lang="en-US" smtClean="0"/>
              <a:t>‹#›</a:t>
            </a:fld>
            <a:endParaRPr lang="en-US"/>
          </a:p>
        </p:txBody>
      </p:sp>
    </p:spTree>
    <p:extLst>
      <p:ext uri="{BB962C8B-B14F-4D97-AF65-F5344CB8AC3E}">
        <p14:creationId xmlns:p14="http://schemas.microsoft.com/office/powerpoint/2010/main" val="320396299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6.sv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hyperlink" Target="http://phoenixajournal.wordpress.com/2012/02/23/thank-you/" TargetMode="External"/><Relationship Id="rId5" Type="http://schemas.openxmlformats.org/officeDocument/2006/relationships/image" Target="../media/image67.jpg"/><Relationship Id="rId4" Type="http://schemas.openxmlformats.org/officeDocument/2006/relationships/image" Target="../media/image66.sv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jpg"/><Relationship Id="rId2" Type="http://schemas.openxmlformats.org/officeDocument/2006/relationships/hyperlink" Target="https://dataverse.harvard.edu/dataset.xhtml?persistentId=doi:10.7910/DVN/HG7NV7" TargetMode="Externa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08B5-047D-4167-AC56-4190915B4608}"/>
              </a:ext>
            </a:extLst>
          </p:cNvPr>
          <p:cNvSpPr>
            <a:spLocks noGrp="1"/>
          </p:cNvSpPr>
          <p:nvPr>
            <p:ph type="title"/>
          </p:nvPr>
        </p:nvSpPr>
        <p:spPr>
          <a:xfrm>
            <a:off x="615568" y="784799"/>
            <a:ext cx="10960863" cy="2926080"/>
          </a:xfrm>
          <a:noFill/>
          <a:effectLst>
            <a:glow rad="434879">
              <a:schemeClr val="accent1">
                <a:alpha val="63000"/>
              </a:schemeClr>
            </a:glow>
            <a:outerShdw dist="50800" dir="6748826" algn="ctr" rotWithShape="0">
              <a:srgbClr val="000000">
                <a:alpha val="91000"/>
              </a:srgbClr>
            </a:outerShdw>
            <a:softEdge rad="0"/>
          </a:effectLst>
        </p:spPr>
        <p:txBody>
          <a:bodyPr>
            <a:normAutofit/>
          </a:bodyPr>
          <a:lstStyle/>
          <a:p>
            <a:r>
              <a:rPr lang="en-US" b="1" dirty="0">
                <a:effectLst>
                  <a:innerShdw blurRad="114300">
                    <a:schemeClr val="tx1"/>
                  </a:innerShdw>
                </a:effectLst>
                <a:latin typeface="Arial Rounded MT Bold" panose="020F0704030504030204" pitchFamily="34" charset="0"/>
              </a:rPr>
              <a:t>Big Data Analytics Project </a:t>
            </a:r>
            <a:endParaRPr lang="en-US" b="1" dirty="0">
              <a:solidFill>
                <a:srgbClr val="002060"/>
              </a:solidFill>
              <a:effectLst>
                <a:innerShdw blurRad="114300">
                  <a:schemeClr val="tx1"/>
                </a:innerShdw>
              </a:effectLst>
              <a:latin typeface="Arial Rounded MT Bold" panose="020F0704030504030204" pitchFamily="34" charset="0"/>
            </a:endParaRPr>
          </a:p>
        </p:txBody>
      </p:sp>
      <p:sp>
        <p:nvSpPr>
          <p:cNvPr id="3" name="Subtitle 2">
            <a:extLst>
              <a:ext uri="{FF2B5EF4-FFF2-40B4-BE49-F238E27FC236}">
                <a16:creationId xmlns:a16="http://schemas.microsoft.com/office/drawing/2014/main" id="{A8E743EA-D321-4A12-A84C-AC554C5D9113}"/>
              </a:ext>
            </a:extLst>
          </p:cNvPr>
          <p:cNvSpPr>
            <a:spLocks noGrp="1"/>
          </p:cNvSpPr>
          <p:nvPr>
            <p:ph type="body" idx="1"/>
          </p:nvPr>
        </p:nvSpPr>
        <p:spPr>
          <a:xfrm>
            <a:off x="1575862" y="5122437"/>
            <a:ext cx="8769096" cy="1363806"/>
          </a:xfrm>
          <a:blipFill>
            <a:blip r:embed="rId2">
              <a:alphaModFix amt="0"/>
            </a:blip>
            <a:stretch>
              <a:fillRect/>
            </a:stretch>
          </a:blipFill>
          <a:effectLst>
            <a:outerShdw blurRad="50800" dist="50800" dir="3840000" algn="ctr" rotWithShape="0">
              <a:srgbClr val="000000">
                <a:alpha val="94882"/>
              </a:srgbClr>
            </a:outerShdw>
          </a:effectLst>
        </p:spPr>
        <p:txBody>
          <a:bodyPr>
            <a:normAutofit/>
          </a:bodyPr>
          <a:lstStyle/>
          <a:p>
            <a:r>
              <a:rPr lang="en-US" sz="5400" b="1" dirty="0">
                <a:solidFill>
                  <a:srgbClr val="F355B9"/>
                </a:solidFill>
                <a:effectLst>
                  <a:innerShdw blurRad="114300">
                    <a:prstClr val="black"/>
                  </a:innerShdw>
                </a:effectLst>
                <a:latin typeface="Arial Rounded MT Bold" panose="020F0704030504030204" pitchFamily="34" charset="0"/>
              </a:rPr>
              <a:t>TEAM GREEN</a:t>
            </a:r>
            <a:r>
              <a:rPr lang="en-US" sz="5400" b="1" dirty="0">
                <a:solidFill>
                  <a:srgbClr val="DC64AF"/>
                </a:solidFill>
                <a:effectLst>
                  <a:innerShdw blurRad="114300">
                    <a:prstClr val="black"/>
                  </a:innerShdw>
                </a:effectLst>
                <a:latin typeface="Arial Rounded MT Bold" panose="020F0704030504030204" pitchFamily="34" charset="0"/>
              </a:rPr>
              <a:t> </a:t>
            </a:r>
            <a:r>
              <a:rPr lang="en-US" sz="5400" b="1" dirty="0">
                <a:solidFill>
                  <a:srgbClr val="00B0F0"/>
                </a:solidFill>
                <a:effectLst>
                  <a:innerShdw blurRad="114300">
                    <a:prstClr val="black"/>
                  </a:innerShdw>
                </a:effectLst>
                <a:latin typeface="Arial Rounded MT Bold" panose="020F0704030504030204" pitchFamily="34" charset="0"/>
              </a:rPr>
              <a:t>: PHASE-2</a:t>
            </a:r>
          </a:p>
        </p:txBody>
      </p:sp>
      <p:pic>
        <p:nvPicPr>
          <p:cNvPr id="11" name="Graphic 10" descr="Database">
            <a:extLst>
              <a:ext uri="{FF2B5EF4-FFF2-40B4-BE49-F238E27FC236}">
                <a16:creationId xmlns:a16="http://schemas.microsoft.com/office/drawing/2014/main" id="{F3CF377D-E75B-484E-A7FB-579CF04E20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8999" y="3131692"/>
            <a:ext cx="929597" cy="878332"/>
          </a:xfrm>
          <a:prstGeom prst="rect">
            <a:avLst/>
          </a:prstGeom>
        </p:spPr>
      </p:pic>
      <p:pic>
        <p:nvPicPr>
          <p:cNvPr id="13" name="Graphic 12" descr="Syncing cloud">
            <a:extLst>
              <a:ext uri="{FF2B5EF4-FFF2-40B4-BE49-F238E27FC236}">
                <a16:creationId xmlns:a16="http://schemas.microsoft.com/office/drawing/2014/main" id="{0F7D7E3A-9A70-477A-A6B9-042E883895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7935" y="4007330"/>
            <a:ext cx="1322895" cy="1157561"/>
          </a:xfrm>
          <a:prstGeom prst="rect">
            <a:avLst/>
          </a:prstGeom>
        </p:spPr>
      </p:pic>
      <p:pic>
        <p:nvPicPr>
          <p:cNvPr id="19" name="Graphic 18" descr="Bar chart">
            <a:extLst>
              <a:ext uri="{FF2B5EF4-FFF2-40B4-BE49-F238E27FC236}">
                <a16:creationId xmlns:a16="http://schemas.microsoft.com/office/drawing/2014/main" id="{A55F23A6-5D15-4D77-AEAD-E34ACDD955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0169" y="3091932"/>
            <a:ext cx="945968" cy="957851"/>
          </a:xfrm>
          <a:prstGeom prst="rect">
            <a:avLst/>
          </a:prstGeom>
        </p:spPr>
      </p:pic>
      <p:pic>
        <p:nvPicPr>
          <p:cNvPr id="31" name="Picture 30">
            <a:extLst>
              <a:ext uri="{FF2B5EF4-FFF2-40B4-BE49-F238E27FC236}">
                <a16:creationId xmlns:a16="http://schemas.microsoft.com/office/drawing/2014/main" id="{106E86DC-61A9-4725-B52D-131E39282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5" name="Slide Number Placeholder 4">
            <a:extLst>
              <a:ext uri="{FF2B5EF4-FFF2-40B4-BE49-F238E27FC236}">
                <a16:creationId xmlns:a16="http://schemas.microsoft.com/office/drawing/2014/main" id="{D4F69183-5E1A-A78B-ECF2-72C7BDA4E410}"/>
              </a:ext>
            </a:extLst>
          </p:cNvPr>
          <p:cNvSpPr>
            <a:spLocks noGrp="1"/>
          </p:cNvSpPr>
          <p:nvPr>
            <p:ph type="sldNum" sz="quarter" idx="12"/>
          </p:nvPr>
        </p:nvSpPr>
        <p:spPr>
          <a:noFill/>
        </p:spPr>
        <p:txBody>
          <a:bodyPr/>
          <a:lstStyle/>
          <a:p>
            <a:fld id="{D1C67B19-C6FB-494D-B9BE-B3B19EFE7CEC}" type="slidenum">
              <a:rPr lang="en-US" smtClean="0">
                <a:solidFill>
                  <a:schemeClr val="bg1"/>
                </a:solidFill>
              </a:rPr>
              <a:t>1</a:t>
            </a:fld>
            <a:endParaRPr lang="en-US">
              <a:solidFill>
                <a:schemeClr val="bg1"/>
              </a:solidFill>
            </a:endParaRPr>
          </a:p>
        </p:txBody>
      </p:sp>
      <p:sp>
        <p:nvSpPr>
          <p:cNvPr id="6" name="TextBox 5">
            <a:extLst>
              <a:ext uri="{FF2B5EF4-FFF2-40B4-BE49-F238E27FC236}">
                <a16:creationId xmlns:a16="http://schemas.microsoft.com/office/drawing/2014/main" id="{8D7C61EC-B580-B138-FD93-E31C41222DAA}"/>
              </a:ext>
            </a:extLst>
          </p:cNvPr>
          <p:cNvSpPr txBox="1"/>
          <p:nvPr/>
        </p:nvSpPr>
        <p:spPr>
          <a:xfrm>
            <a:off x="1904214" y="50150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62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2E0C3E88-5240-596F-25F5-9A76BD6D01AB}"/>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5431AAB-1CAC-C51C-2F42-888311FD7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CC067C4A-609E-E9F0-DB4D-6546B8D1F324}"/>
              </a:ext>
            </a:extLst>
          </p:cNvPr>
          <p:cNvSpPr>
            <a:spLocks noGrp="1"/>
          </p:cNvSpPr>
          <p:nvPr>
            <p:ph type="sldNum" sz="quarter" idx="12"/>
          </p:nvPr>
        </p:nvSpPr>
        <p:spPr/>
        <p:txBody>
          <a:bodyPr/>
          <a:lstStyle/>
          <a:p>
            <a:fld id="{D1C67B19-C6FB-494D-B9BE-B3B19EFE7CEC}" type="slidenum">
              <a:rPr lang="en-US" smtClean="0">
                <a:solidFill>
                  <a:schemeClr val="tx2"/>
                </a:solidFill>
              </a:rPr>
              <a:t>10</a:t>
            </a:fld>
            <a:endParaRPr lang="en-US">
              <a:solidFill>
                <a:schemeClr val="tx2"/>
              </a:solidFill>
            </a:endParaRPr>
          </a:p>
        </p:txBody>
      </p:sp>
      <p:sp>
        <p:nvSpPr>
          <p:cNvPr id="4" name="TextBox 3">
            <a:extLst>
              <a:ext uri="{FF2B5EF4-FFF2-40B4-BE49-F238E27FC236}">
                <a16:creationId xmlns:a16="http://schemas.microsoft.com/office/drawing/2014/main" id="{28DE2A09-C21B-36DE-99E9-CAD5FD4A0160}"/>
              </a:ext>
            </a:extLst>
          </p:cNvPr>
          <p:cNvSpPr txBox="1"/>
          <p:nvPr/>
        </p:nvSpPr>
        <p:spPr>
          <a:xfrm>
            <a:off x="3583867" y="1483724"/>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3</a:t>
            </a:r>
            <a:r>
              <a:rPr lang="en-US" sz="1600" dirty="0">
                <a:solidFill>
                  <a:schemeClr val="tx2"/>
                </a:solidFill>
                <a:effectLst>
                  <a:innerShdw blurRad="63500" dist="50800" dir="16200000">
                    <a:prstClr val="black">
                      <a:alpha val="50000"/>
                    </a:prstClr>
                  </a:innerShdw>
                </a:effectLst>
                <a:latin typeface=".SF NS"/>
              </a:rPr>
              <a:t>: See 60k random data in </a:t>
            </a:r>
            <a:r>
              <a:rPr lang="en-US" sz="1600" dirty="0" err="1">
                <a:solidFill>
                  <a:schemeClr val="tx2"/>
                </a:solidFill>
                <a:effectLst>
                  <a:innerShdw blurRad="63500" dist="50800" dir="16200000">
                    <a:prstClr val="black">
                      <a:alpha val="50000"/>
                    </a:prstClr>
                  </a:innerShdw>
                </a:effectLst>
                <a:latin typeface=".SF NS"/>
              </a:rPr>
              <a:t>sarah_sample</a:t>
            </a:r>
            <a:endParaRPr lang="en-US" sz="1600" dirty="0">
              <a:solidFill>
                <a:schemeClr val="tx2"/>
              </a:solidFill>
              <a:effectLst>
                <a:innerShdw blurRad="63500" dist="50800" dir="16200000">
                  <a:prstClr val="black">
                    <a:alpha val="50000"/>
                  </a:prstClr>
                </a:innerShdw>
              </a:effectLst>
              <a:latin typeface=".SF NS"/>
            </a:endParaRPr>
          </a:p>
        </p:txBody>
      </p:sp>
      <p:pic>
        <p:nvPicPr>
          <p:cNvPr id="5" name="Picture 4" descr="A group of black text&#10;&#10;Description automatically generated">
            <a:extLst>
              <a:ext uri="{FF2B5EF4-FFF2-40B4-BE49-F238E27FC236}">
                <a16:creationId xmlns:a16="http://schemas.microsoft.com/office/drawing/2014/main" id="{38B764B1-63A4-F362-EB8E-BD1F3493E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6" y="2275651"/>
            <a:ext cx="11275654" cy="3948177"/>
          </a:xfrm>
          <a:prstGeom prst="rect">
            <a:avLst/>
          </a:prstGeom>
        </p:spPr>
      </p:pic>
      <p:sp>
        <p:nvSpPr>
          <p:cNvPr id="12" name="Title 8">
            <a:extLst>
              <a:ext uri="{FF2B5EF4-FFF2-40B4-BE49-F238E27FC236}">
                <a16:creationId xmlns:a16="http://schemas.microsoft.com/office/drawing/2014/main" id="{9DB4E8FC-B7B8-55CC-05FC-A325119B8320}"/>
              </a:ext>
            </a:extLst>
          </p:cNvPr>
          <p:cNvSpPr txBox="1">
            <a:spLocks/>
          </p:cNvSpPr>
          <p:nvPr/>
        </p:nvSpPr>
        <p:spPr>
          <a:xfrm>
            <a:off x="357546" y="-225241"/>
            <a:ext cx="11627583" cy="1399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RANDOM SAMPLE SELECTION</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latin typeface="Calibri" panose="020F0502020204030204" pitchFamily="34" charset="0"/>
                <a:ea typeface="Calibri" panose="020F0502020204030204" pitchFamily="34" charset="0"/>
                <a:cs typeface="Times New Roman" panose="02020603050405020304" pitchFamily="18" charset="0"/>
              </a:rPr>
              <a:t>Select a </a:t>
            </a:r>
            <a:r>
              <a:rPr lang="en-US" sz="1800" b="1" dirty="0">
                <a:solidFill>
                  <a:schemeClr val="tx2"/>
                </a:solidFill>
                <a:latin typeface="Calibri" panose="020F0502020204030204" pitchFamily="34" charset="0"/>
                <a:ea typeface="Calibri" panose="020F0502020204030204" pitchFamily="34" charset="0"/>
                <a:cs typeface="Times New Roman" panose="02020603050405020304" pitchFamily="18" charset="0"/>
              </a:rPr>
              <a:t>random</a:t>
            </a:r>
            <a:r>
              <a:rPr lang="en-US" sz="1800" dirty="0">
                <a:solidFill>
                  <a:schemeClr val="tx2"/>
                </a:solidFill>
                <a:latin typeface="Calibri" panose="020F0502020204030204" pitchFamily="34" charset="0"/>
                <a:ea typeface="Calibri" panose="020F0502020204030204" pitchFamily="34" charset="0"/>
                <a:cs typeface="Times New Roman" panose="02020603050405020304" pitchFamily="18" charset="0"/>
              </a:rPr>
              <a:t> sample of 60,000 records from your year table &amp; Load into </a:t>
            </a:r>
            <a:r>
              <a:rPr lang="en-US" sz="1800" dirty="0" err="1">
                <a:solidFill>
                  <a:schemeClr val="tx2"/>
                </a:solidFill>
                <a:latin typeface="Calibri" panose="020F0502020204030204" pitchFamily="34" charset="0"/>
                <a:ea typeface="Calibri" panose="020F0502020204030204" pitchFamily="34" charset="0"/>
                <a:cs typeface="Times New Roman" panose="02020603050405020304" pitchFamily="18" charset="0"/>
              </a:rPr>
              <a:t>sarah_sample</a:t>
            </a:r>
            <a:r>
              <a:rPr lang="en-US" sz="1800" dirty="0">
                <a:solidFill>
                  <a:schemeClr val="tx2"/>
                </a:solidFill>
                <a:latin typeface="Calibri" panose="020F0502020204030204" pitchFamily="34" charset="0"/>
                <a:ea typeface="Calibri" panose="020F0502020204030204" pitchFamily="34" charset="0"/>
                <a:cs typeface="Times New Roman" panose="02020603050405020304" pitchFamily="18" charset="0"/>
              </a:rPr>
              <a:t> table</a:t>
            </a:r>
            <a:r>
              <a:rPr lang="en-US" sz="900" dirty="0">
                <a:solidFill>
                  <a:schemeClr val="tx2"/>
                </a:solidFill>
              </a:rPr>
              <a:t> </a:t>
            </a:r>
            <a:r>
              <a:rPr lang="en-US" sz="1800" dirty="0">
                <a:solidFill>
                  <a:schemeClr val="tx2"/>
                </a:solidFill>
                <a:latin typeface="Calibri" panose="020F0502020204030204" pitchFamily="34" charset="0"/>
                <a:ea typeface="Calibri" panose="020F0502020204030204" pitchFamily="34" charset="0"/>
                <a:cs typeface="Times New Roman" panose="02020603050405020304" pitchFamily="18" charset="0"/>
              </a:rPr>
              <a:t> </a:t>
            </a:r>
            <a:endParaRPr lang="en-US" sz="20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1846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6E0D0DC9-B27A-9EEC-DC44-1FAF5C8A6C1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8AAB9BB1-4B8A-B183-DAC9-F3D345FAD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18E77C53-F4AD-FB61-607B-00A5DE679DFF}"/>
              </a:ext>
            </a:extLst>
          </p:cNvPr>
          <p:cNvSpPr>
            <a:spLocks noGrp="1"/>
          </p:cNvSpPr>
          <p:nvPr>
            <p:ph type="sldNum" sz="quarter" idx="12"/>
          </p:nvPr>
        </p:nvSpPr>
        <p:spPr/>
        <p:txBody>
          <a:bodyPr/>
          <a:lstStyle/>
          <a:p>
            <a:fld id="{D1C67B19-C6FB-494D-B9BE-B3B19EFE7CEC}" type="slidenum">
              <a:rPr lang="en-US" smtClean="0">
                <a:solidFill>
                  <a:schemeClr val="tx2"/>
                </a:solidFill>
              </a:rPr>
              <a:t>11</a:t>
            </a:fld>
            <a:endParaRPr lang="en-US">
              <a:solidFill>
                <a:schemeClr val="tx2"/>
              </a:solidFill>
            </a:endParaRPr>
          </a:p>
        </p:txBody>
      </p:sp>
      <p:sp>
        <p:nvSpPr>
          <p:cNvPr id="4" name="TextBox 3">
            <a:extLst>
              <a:ext uri="{FF2B5EF4-FFF2-40B4-BE49-F238E27FC236}">
                <a16:creationId xmlns:a16="http://schemas.microsoft.com/office/drawing/2014/main" id="{8704E4F0-1FE2-6D21-37D9-E34C14DCE092}"/>
              </a:ext>
            </a:extLst>
          </p:cNvPr>
          <p:cNvSpPr txBox="1"/>
          <p:nvPr/>
        </p:nvSpPr>
        <p:spPr>
          <a:xfrm>
            <a:off x="342827" y="141051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1</a:t>
            </a:r>
            <a:r>
              <a:rPr lang="en-US" sz="1600" dirty="0">
                <a:solidFill>
                  <a:schemeClr val="tx2"/>
                </a:solidFill>
                <a:effectLst>
                  <a:innerShdw blurRad="63500" dist="50800" dir="16200000">
                    <a:prstClr val="black">
                      <a:alpha val="50000"/>
                    </a:prstClr>
                  </a:innerShdw>
                </a:effectLst>
                <a:latin typeface=".SF NS"/>
              </a:rPr>
              <a:t>:Add delayed column</a:t>
            </a:r>
          </a:p>
        </p:txBody>
      </p:sp>
      <p:sp>
        <p:nvSpPr>
          <p:cNvPr id="7" name="Title 8">
            <a:extLst>
              <a:ext uri="{FF2B5EF4-FFF2-40B4-BE49-F238E27FC236}">
                <a16:creationId xmlns:a16="http://schemas.microsoft.com/office/drawing/2014/main" id="{98F9D0FA-1CC9-4B84-6E00-FCA6B4A64BCB}"/>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NEW COLUMN ADDITION</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Add a new column “Delayed” to the </a:t>
            </a:r>
            <a:r>
              <a:rPr lang="en-US" sz="1800"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sarah</a:t>
            </a:r>
            <a:r>
              <a:rPr lang="en-US" sz="1800" b="1"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_sample</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table</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7D09D87-C8CB-50B9-FCBD-AECCE9D34BAD}"/>
              </a:ext>
            </a:extLst>
          </p:cNvPr>
          <p:cNvSpPr txBox="1"/>
          <p:nvPr/>
        </p:nvSpPr>
        <p:spPr>
          <a:xfrm>
            <a:off x="5821680" y="1410510"/>
            <a:ext cx="6163449"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2</a:t>
            </a:r>
            <a:r>
              <a:rPr lang="en-US" sz="1600" dirty="0">
                <a:solidFill>
                  <a:schemeClr val="tx2"/>
                </a:solidFill>
                <a:effectLst>
                  <a:innerShdw blurRad="63500" dist="50800" dir="16200000">
                    <a:prstClr val="black">
                      <a:alpha val="50000"/>
                    </a:prstClr>
                  </a:innerShdw>
                </a:effectLst>
                <a:latin typeface=".SF NS"/>
              </a:rPr>
              <a:t>:see delayed col added</a:t>
            </a:r>
          </a:p>
        </p:txBody>
      </p:sp>
      <p:pic>
        <p:nvPicPr>
          <p:cNvPr id="5" name="Picture 4" descr="A close up of a number&#10;&#10;Description automatically generated">
            <a:extLst>
              <a:ext uri="{FF2B5EF4-FFF2-40B4-BE49-F238E27FC236}">
                <a16:creationId xmlns:a16="http://schemas.microsoft.com/office/drawing/2014/main" id="{47A6F1A6-7D69-1075-2CC3-67745407D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6" y="2640482"/>
            <a:ext cx="4620854" cy="7885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84D2BD9-4D70-A716-2E69-24D9777D5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80" y="2245360"/>
            <a:ext cx="4178372" cy="3886904"/>
          </a:xfrm>
          <a:prstGeom prst="rect">
            <a:avLst/>
          </a:prstGeom>
        </p:spPr>
      </p:pic>
    </p:spTree>
    <p:extLst>
      <p:ext uri="{BB962C8B-B14F-4D97-AF65-F5344CB8AC3E}">
        <p14:creationId xmlns:p14="http://schemas.microsoft.com/office/powerpoint/2010/main" val="2553105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3BEDA5B1-4F51-3E2F-EEEE-FCB962A310E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65F34EC-B436-127D-ADD8-FD318E9B1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9F979639-9D99-7474-C0F3-B0063BE2B662}"/>
              </a:ext>
            </a:extLst>
          </p:cNvPr>
          <p:cNvSpPr>
            <a:spLocks noGrp="1"/>
          </p:cNvSpPr>
          <p:nvPr>
            <p:ph type="sldNum" sz="quarter" idx="12"/>
          </p:nvPr>
        </p:nvSpPr>
        <p:spPr/>
        <p:txBody>
          <a:bodyPr/>
          <a:lstStyle/>
          <a:p>
            <a:fld id="{D1C67B19-C6FB-494D-B9BE-B3B19EFE7CEC}" type="slidenum">
              <a:rPr lang="en-US" smtClean="0">
                <a:solidFill>
                  <a:schemeClr val="tx2"/>
                </a:solidFill>
              </a:rPr>
              <a:t>12</a:t>
            </a:fld>
            <a:endParaRPr lang="en-US">
              <a:solidFill>
                <a:schemeClr val="tx2"/>
              </a:solidFill>
            </a:endParaRPr>
          </a:p>
        </p:txBody>
      </p:sp>
      <p:sp>
        <p:nvSpPr>
          <p:cNvPr id="7" name="Title 8">
            <a:extLst>
              <a:ext uri="{FF2B5EF4-FFF2-40B4-BE49-F238E27FC236}">
                <a16:creationId xmlns:a16="http://schemas.microsoft.com/office/drawing/2014/main" id="{A5BCA13B-9133-F551-56CC-BE5E2273E656}"/>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NEW COLUMN ADDITION</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Populate the Delayed column with Y/N (If </a:t>
            </a:r>
            <a:r>
              <a:rPr lang="en-US" sz="1800"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ArrDelay</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&amp; </a:t>
            </a:r>
            <a:r>
              <a:rPr lang="en-US" sz="1800"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DepDelay</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&lt;= 0 then</a:t>
            </a:r>
            <a:r>
              <a:rPr lang="en-US" sz="1800" dirty="0">
                <a:solidFill>
                  <a:schemeClr val="tx2"/>
                </a:solidFill>
                <a:latin typeface="Calibri" panose="020F0502020204030204" pitchFamily="34" charset="0"/>
                <a:ea typeface="Calibri" panose="020F0502020204030204" pitchFamily="34" charset="0"/>
                <a:cs typeface="Times New Roman" panose="02020603050405020304" pitchFamily="18" charset="0"/>
              </a:rPr>
              <a:t> N</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else Y)</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pic>
        <p:nvPicPr>
          <p:cNvPr id="3" name="Picture 2" descr="A screenshot of a computer program&#10;&#10;Description automatically generated">
            <a:extLst>
              <a:ext uri="{FF2B5EF4-FFF2-40B4-BE49-F238E27FC236}">
                <a16:creationId xmlns:a16="http://schemas.microsoft.com/office/drawing/2014/main" id="{927DB3FF-71A9-9E68-1CF8-5704147CD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1" y="1585141"/>
            <a:ext cx="6461760" cy="2228256"/>
          </a:xfrm>
          <a:prstGeom prst="rect">
            <a:avLst/>
          </a:prstGeom>
        </p:spPr>
      </p:pic>
      <p:pic>
        <p:nvPicPr>
          <p:cNvPr id="12" name="Picture 11" descr="A close up of a number&#10;&#10;Description automatically generated">
            <a:extLst>
              <a:ext uri="{FF2B5EF4-FFF2-40B4-BE49-F238E27FC236}">
                <a16:creationId xmlns:a16="http://schemas.microsoft.com/office/drawing/2014/main" id="{BED205CC-D996-323D-5018-1FDF31968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3995960"/>
            <a:ext cx="9850121" cy="2735744"/>
          </a:xfrm>
          <a:prstGeom prst="rect">
            <a:avLst/>
          </a:prstGeom>
        </p:spPr>
      </p:pic>
    </p:spTree>
    <p:extLst>
      <p:ext uri="{BB962C8B-B14F-4D97-AF65-F5344CB8AC3E}">
        <p14:creationId xmlns:p14="http://schemas.microsoft.com/office/powerpoint/2010/main" val="417486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8ACDF31B-C308-F5A3-B2B4-A9F88AC1D83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2380DEF0-B622-AE25-5E32-D1D57DBCC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A366EAF4-2D59-12C2-157B-79AC2C440DAF}"/>
              </a:ext>
            </a:extLst>
          </p:cNvPr>
          <p:cNvSpPr>
            <a:spLocks noGrp="1"/>
          </p:cNvSpPr>
          <p:nvPr>
            <p:ph type="sldNum" sz="quarter" idx="12"/>
          </p:nvPr>
        </p:nvSpPr>
        <p:spPr/>
        <p:txBody>
          <a:bodyPr/>
          <a:lstStyle/>
          <a:p>
            <a:fld id="{D1C67B19-C6FB-494D-B9BE-B3B19EFE7CEC}" type="slidenum">
              <a:rPr lang="en-US" smtClean="0">
                <a:solidFill>
                  <a:schemeClr val="tx2"/>
                </a:solidFill>
              </a:rPr>
              <a:t>13</a:t>
            </a:fld>
            <a:endParaRPr lang="en-US">
              <a:solidFill>
                <a:schemeClr val="tx2"/>
              </a:solidFill>
            </a:endParaRPr>
          </a:p>
        </p:txBody>
      </p:sp>
      <p:sp>
        <p:nvSpPr>
          <p:cNvPr id="4" name="TextBox 3">
            <a:extLst>
              <a:ext uri="{FF2B5EF4-FFF2-40B4-BE49-F238E27FC236}">
                <a16:creationId xmlns:a16="http://schemas.microsoft.com/office/drawing/2014/main" id="{EEAD4A46-9CB4-2090-27BA-8BC52F87F622}"/>
              </a:ext>
            </a:extLst>
          </p:cNvPr>
          <p:cNvSpPr txBox="1"/>
          <p:nvPr/>
        </p:nvSpPr>
        <p:spPr>
          <a:xfrm>
            <a:off x="342827" y="1410510"/>
            <a:ext cx="4747333"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1</a:t>
            </a:r>
            <a:r>
              <a:rPr lang="en-US" sz="1600" dirty="0">
                <a:solidFill>
                  <a:schemeClr val="tx2"/>
                </a:solidFill>
                <a:effectLst>
                  <a:innerShdw blurRad="63500" dist="50800" dir="16200000">
                    <a:prstClr val="black">
                      <a:alpha val="50000"/>
                    </a:prstClr>
                  </a:innerShdw>
                </a:effectLst>
                <a:latin typeface=".SF NS"/>
              </a:rPr>
              <a:t>: </a:t>
            </a:r>
            <a:r>
              <a:rPr lang="en-US" sz="1600" dirty="0">
                <a:effectLst/>
                <a:latin typeface="Helvetica Neue" panose="02000503000000020004" pitchFamily="2" charset="0"/>
              </a:rPr>
              <a:t>export from hive to </a:t>
            </a:r>
            <a:r>
              <a:rPr lang="en-US" sz="1600" dirty="0" err="1">
                <a:effectLst/>
                <a:latin typeface="Helvetica Neue" panose="02000503000000020004" pitchFamily="2" charset="0"/>
              </a:rPr>
              <a:t>hadoop</a:t>
            </a:r>
            <a:r>
              <a:rPr lang="en-US" sz="1600" dirty="0">
                <a:effectLst/>
                <a:latin typeface="Helvetica Neue" panose="02000503000000020004" pitchFamily="2" charset="0"/>
              </a:rPr>
              <a:t> directory</a:t>
            </a:r>
            <a:r>
              <a:rPr lang="en-US" sz="1600" dirty="0">
                <a:latin typeface="Helvetica Neue" panose="02000503000000020004" pitchFamily="2" charset="0"/>
              </a:rPr>
              <a:t> by </a:t>
            </a:r>
            <a:r>
              <a:rPr lang="en-US" sz="1600" dirty="0">
                <a:effectLst/>
                <a:latin typeface="Helvetica Neue" panose="02000503000000020004" pitchFamily="2" charset="0"/>
              </a:rPr>
              <a:t>saving as csv with comma delimiter</a:t>
            </a:r>
          </a:p>
        </p:txBody>
      </p:sp>
      <p:sp>
        <p:nvSpPr>
          <p:cNvPr id="7" name="Title 8">
            <a:extLst>
              <a:ext uri="{FF2B5EF4-FFF2-40B4-BE49-F238E27FC236}">
                <a16:creationId xmlns:a16="http://schemas.microsoft.com/office/drawing/2014/main" id="{55286D14-36DB-C034-D076-30AE02C07082}"/>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DOWNLOAD TO LOCAL DEVICE</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Extract your 60,000 sample records from Hive and download it to your local device.</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1AFB53-F757-EBD1-DFE4-8D5AB576D9C2}"/>
              </a:ext>
            </a:extLst>
          </p:cNvPr>
          <p:cNvSpPr txBox="1"/>
          <p:nvPr/>
        </p:nvSpPr>
        <p:spPr>
          <a:xfrm>
            <a:off x="5821680" y="1410510"/>
            <a:ext cx="6163449"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2</a:t>
            </a:r>
            <a:r>
              <a:rPr lang="en-US" sz="1600" dirty="0">
                <a:solidFill>
                  <a:schemeClr val="tx2"/>
                </a:solidFill>
                <a:effectLst>
                  <a:innerShdw blurRad="63500" dist="50800" dir="16200000">
                    <a:prstClr val="black">
                      <a:alpha val="50000"/>
                    </a:prstClr>
                  </a:innerShdw>
                </a:effectLst>
                <a:latin typeface=".SF NS"/>
              </a:rPr>
              <a:t>:</a:t>
            </a:r>
            <a:r>
              <a:rPr lang="en-US" sz="1600" dirty="0">
                <a:solidFill>
                  <a:schemeClr val="tx2"/>
                </a:solidFill>
                <a:latin typeface="Helvetica Neue" panose="02000503000000020004" pitchFamily="2" charset="0"/>
              </a:rPr>
              <a:t> </a:t>
            </a:r>
            <a:r>
              <a:rPr lang="en-US" sz="1600" dirty="0">
                <a:effectLst/>
                <a:latin typeface="Helvetica Neue" panose="02000503000000020004" pitchFamily="2" charset="0"/>
              </a:rPr>
              <a:t>check if the file I stored in Hadoop directory exists</a:t>
            </a:r>
            <a:endParaRPr lang="en-US" sz="1600" dirty="0">
              <a:solidFill>
                <a:schemeClr val="tx2"/>
              </a:solidFill>
              <a:effectLst>
                <a:innerShdw blurRad="63500" dist="50800" dir="16200000">
                  <a:prstClr val="black">
                    <a:alpha val="50000"/>
                  </a:prstClr>
                </a:innerShdw>
              </a:effectLst>
              <a:latin typeface=".SF NS"/>
            </a:endParaRPr>
          </a:p>
        </p:txBody>
      </p:sp>
      <p:pic>
        <p:nvPicPr>
          <p:cNvPr id="10" name="Picture 9" descr="A close-up of a computer screen&#10;&#10;Description automatically generated">
            <a:extLst>
              <a:ext uri="{FF2B5EF4-FFF2-40B4-BE49-F238E27FC236}">
                <a16:creationId xmlns:a16="http://schemas.microsoft.com/office/drawing/2014/main" id="{C953265A-E56A-1082-995F-AFAA855DD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27" y="2371553"/>
            <a:ext cx="5306133" cy="3229786"/>
          </a:xfrm>
          <a:prstGeom prst="rect">
            <a:avLst/>
          </a:prstGeom>
        </p:spPr>
      </p:pic>
      <p:pic>
        <p:nvPicPr>
          <p:cNvPr id="16" name="Picture 15" descr="A number and numbers on a white background&#10;&#10;Description automatically generated">
            <a:extLst>
              <a:ext uri="{FF2B5EF4-FFF2-40B4-BE49-F238E27FC236}">
                <a16:creationId xmlns:a16="http://schemas.microsoft.com/office/drawing/2014/main" id="{2FB0510D-FF63-A2F4-1E49-E83E9EB9B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79" y="2371553"/>
            <a:ext cx="6163449" cy="2042967"/>
          </a:xfrm>
          <a:prstGeom prst="rect">
            <a:avLst/>
          </a:prstGeom>
        </p:spPr>
      </p:pic>
    </p:spTree>
    <p:extLst>
      <p:ext uri="{BB962C8B-B14F-4D97-AF65-F5344CB8AC3E}">
        <p14:creationId xmlns:p14="http://schemas.microsoft.com/office/powerpoint/2010/main" val="421012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E4E5721D-D312-7B5B-1C5C-3A481D365664}"/>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F0376AD6-726D-1F5A-5D74-9BE5CBCFB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C6506557-03EC-D811-1BA2-108E510B86AC}"/>
              </a:ext>
            </a:extLst>
          </p:cNvPr>
          <p:cNvSpPr>
            <a:spLocks noGrp="1"/>
          </p:cNvSpPr>
          <p:nvPr>
            <p:ph type="sldNum" sz="quarter" idx="12"/>
          </p:nvPr>
        </p:nvSpPr>
        <p:spPr/>
        <p:txBody>
          <a:bodyPr/>
          <a:lstStyle/>
          <a:p>
            <a:fld id="{D1C67B19-C6FB-494D-B9BE-B3B19EFE7CEC}" type="slidenum">
              <a:rPr lang="en-US" smtClean="0">
                <a:solidFill>
                  <a:schemeClr val="tx2"/>
                </a:solidFill>
              </a:rPr>
              <a:t>14</a:t>
            </a:fld>
            <a:endParaRPr lang="en-US">
              <a:solidFill>
                <a:schemeClr val="tx2"/>
              </a:solidFill>
            </a:endParaRPr>
          </a:p>
        </p:txBody>
      </p:sp>
      <p:sp>
        <p:nvSpPr>
          <p:cNvPr id="4" name="TextBox 3">
            <a:extLst>
              <a:ext uri="{FF2B5EF4-FFF2-40B4-BE49-F238E27FC236}">
                <a16:creationId xmlns:a16="http://schemas.microsoft.com/office/drawing/2014/main" id="{70DC82B5-0339-9FC6-03A4-E574D8A161FF}"/>
              </a:ext>
            </a:extLst>
          </p:cNvPr>
          <p:cNvSpPr txBox="1"/>
          <p:nvPr/>
        </p:nvSpPr>
        <p:spPr>
          <a:xfrm>
            <a:off x="342827" y="1410510"/>
            <a:ext cx="4747333"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3</a:t>
            </a:r>
            <a:r>
              <a:rPr lang="en-US" sz="1600" dirty="0">
                <a:solidFill>
                  <a:schemeClr val="tx2"/>
                </a:solidFill>
                <a:effectLst>
                  <a:innerShdw blurRad="63500" dist="50800" dir="16200000">
                    <a:prstClr val="black">
                      <a:alpha val="50000"/>
                    </a:prstClr>
                  </a:innerShdw>
                </a:effectLst>
                <a:latin typeface=".SF NS"/>
              </a:rPr>
              <a:t>: </a:t>
            </a:r>
            <a:r>
              <a:rPr lang="en-US" sz="1600" dirty="0">
                <a:effectLst/>
                <a:latin typeface="Helvetica Neue" panose="02000503000000020004" pitchFamily="2" charset="0"/>
              </a:rPr>
              <a:t>save sample data file in </a:t>
            </a:r>
            <a:r>
              <a:rPr lang="en-US" sz="1600" dirty="0" err="1">
                <a:effectLst/>
                <a:latin typeface="Helvetica Neue" panose="02000503000000020004" pitchFamily="2" charset="0"/>
              </a:rPr>
              <a:t>hadoop</a:t>
            </a:r>
            <a:r>
              <a:rPr lang="en-US" sz="1600" dirty="0">
                <a:effectLst/>
                <a:latin typeface="Helvetica Neue" panose="02000503000000020004" pitchFamily="2" charset="0"/>
              </a:rPr>
              <a:t> local dir</a:t>
            </a:r>
            <a:r>
              <a:rPr lang="en-US" sz="1600" dirty="0">
                <a:latin typeface="Helvetica Neue" panose="02000503000000020004" pitchFamily="2" charset="0"/>
              </a:rPr>
              <a:t>ectory</a:t>
            </a:r>
            <a:endParaRPr lang="en-US" sz="1600" dirty="0">
              <a:effectLst/>
              <a:latin typeface="Helvetica Neue" panose="02000503000000020004" pitchFamily="2" charset="0"/>
            </a:endParaRPr>
          </a:p>
        </p:txBody>
      </p:sp>
      <p:sp>
        <p:nvSpPr>
          <p:cNvPr id="7" name="Title 8">
            <a:extLst>
              <a:ext uri="{FF2B5EF4-FFF2-40B4-BE49-F238E27FC236}">
                <a16:creationId xmlns:a16="http://schemas.microsoft.com/office/drawing/2014/main" id="{254C4899-24A4-F7A4-BC7C-724D80A9E117}"/>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DOWNLOAD TO LOCAL DEVICE</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Extract your 60,000 sample records from Hive and download it to your local device.</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B5DA57B-71AB-E314-0456-F635DB5C409C}"/>
              </a:ext>
            </a:extLst>
          </p:cNvPr>
          <p:cNvSpPr txBox="1"/>
          <p:nvPr/>
        </p:nvSpPr>
        <p:spPr>
          <a:xfrm>
            <a:off x="342827" y="3673154"/>
            <a:ext cx="6163449" cy="1323439"/>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4</a:t>
            </a:r>
            <a:r>
              <a:rPr lang="en-US" sz="1600" dirty="0">
                <a:solidFill>
                  <a:schemeClr val="tx2"/>
                </a:solidFill>
                <a:effectLst>
                  <a:innerShdw blurRad="63500" dist="50800" dir="16200000">
                    <a:prstClr val="black">
                      <a:alpha val="50000"/>
                    </a:prstClr>
                  </a:innerShdw>
                </a:effectLst>
                <a:latin typeface=".SF NS"/>
              </a:rPr>
              <a:t>: save to my Desktop using – (</a:t>
            </a:r>
            <a:r>
              <a:rPr lang="en-US" sz="1600" dirty="0" err="1">
                <a:effectLst/>
                <a:latin typeface="Helvetica Neue" panose="02000503000000020004" pitchFamily="2" charset="0"/>
              </a:rPr>
              <a:t>scp</a:t>
            </a:r>
            <a:r>
              <a:rPr lang="en-US" sz="1600" dirty="0">
                <a:effectLst/>
                <a:latin typeface="Helvetica Neue" panose="02000503000000020004" pitchFamily="2" charset="0"/>
              </a:rPr>
              <a:t> -</a:t>
            </a:r>
            <a:r>
              <a:rPr lang="en-US" sz="1600" dirty="0" err="1">
                <a:effectLst/>
                <a:latin typeface="Helvetica Neue" panose="02000503000000020004" pitchFamily="2" charset="0"/>
              </a:rPr>
              <a:t>i</a:t>
            </a:r>
            <a:r>
              <a:rPr lang="en-US" sz="1600" dirty="0">
                <a:effectLst/>
                <a:latin typeface="Helvetica Neue" panose="02000503000000020004" pitchFamily="2" charset="0"/>
              </a:rPr>
              <a:t> ~/Downloads/</a:t>
            </a:r>
            <a:r>
              <a:rPr lang="en-US" sz="1600" dirty="0" err="1">
                <a:effectLst/>
                <a:latin typeface="Helvetica Neue" panose="02000503000000020004" pitchFamily="2" charset="0"/>
              </a:rPr>
              <a:t>george_emr.pem</a:t>
            </a:r>
            <a:r>
              <a:rPr lang="en-US" sz="1600" dirty="0">
                <a:effectLst/>
                <a:latin typeface="Helvetica Neue" panose="02000503000000020004" pitchFamily="2" charset="0"/>
              </a:rPr>
              <a:t> -r  hadoop@ec2-18-205-163-133.compute-1.amazonaws.com:/home/</a:t>
            </a:r>
            <a:r>
              <a:rPr lang="en-US" sz="1600" dirty="0" err="1">
                <a:effectLst/>
                <a:latin typeface="Helvetica Neue" panose="02000503000000020004" pitchFamily="2" charset="0"/>
              </a:rPr>
              <a:t>hadoop</a:t>
            </a:r>
            <a:r>
              <a:rPr lang="en-US" sz="1600" dirty="0">
                <a:effectLst/>
                <a:latin typeface="Helvetica Neue" panose="02000503000000020004" pitchFamily="2" charset="0"/>
              </a:rPr>
              <a:t>/</a:t>
            </a:r>
            <a:r>
              <a:rPr lang="en-US" sz="1600" dirty="0" err="1">
                <a:effectLst/>
                <a:latin typeface="Helvetica Neue" panose="02000503000000020004" pitchFamily="2" charset="0"/>
              </a:rPr>
              <a:t>sarah_sample_data</a:t>
            </a:r>
            <a:r>
              <a:rPr lang="en-US" sz="1600" dirty="0">
                <a:effectLst/>
                <a:latin typeface="Helvetica Neue" panose="02000503000000020004" pitchFamily="2" charset="0"/>
              </a:rPr>
              <a:t> /Users/</a:t>
            </a:r>
            <a:r>
              <a:rPr lang="en-US" sz="1600" dirty="0" err="1">
                <a:effectLst/>
                <a:latin typeface="Helvetica Neue" panose="02000503000000020004" pitchFamily="2" charset="0"/>
              </a:rPr>
              <a:t>sarah</a:t>
            </a:r>
            <a:r>
              <a:rPr lang="en-US" sz="1600" dirty="0">
                <a:effectLst/>
                <a:latin typeface="Helvetica Neue" panose="02000503000000020004" pitchFamily="2" charset="0"/>
              </a:rPr>
              <a:t>/Desktop/bigdata_proj_phase2)</a:t>
            </a:r>
          </a:p>
        </p:txBody>
      </p:sp>
      <p:pic>
        <p:nvPicPr>
          <p:cNvPr id="3" name="Picture 2">
            <a:extLst>
              <a:ext uri="{FF2B5EF4-FFF2-40B4-BE49-F238E27FC236}">
                <a16:creationId xmlns:a16="http://schemas.microsoft.com/office/drawing/2014/main" id="{18A0BE53-0882-6174-1D1D-6E802D293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27" y="2645575"/>
            <a:ext cx="4991173" cy="584775"/>
          </a:xfrm>
          <a:prstGeom prst="rect">
            <a:avLst/>
          </a:prstGeom>
        </p:spPr>
      </p:pic>
      <p:pic>
        <p:nvPicPr>
          <p:cNvPr id="8" name="Picture 7">
            <a:extLst>
              <a:ext uri="{FF2B5EF4-FFF2-40B4-BE49-F238E27FC236}">
                <a16:creationId xmlns:a16="http://schemas.microsoft.com/office/drawing/2014/main" id="{49A79008-6CFD-69F7-0688-7ECE387FC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27" y="5450182"/>
            <a:ext cx="6163448" cy="48286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C4DBFBC-1C23-B10F-37E7-D0BA00499D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8338" y="1978969"/>
            <a:ext cx="2654300" cy="169303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3616C8B3-003F-66E5-352A-8D3775391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8339" y="3966526"/>
            <a:ext cx="2875502" cy="1875474"/>
          </a:xfrm>
          <a:prstGeom prst="rect">
            <a:avLst/>
          </a:prstGeom>
        </p:spPr>
      </p:pic>
      <p:sp>
        <p:nvSpPr>
          <p:cNvPr id="19" name="TextBox 18">
            <a:extLst>
              <a:ext uri="{FF2B5EF4-FFF2-40B4-BE49-F238E27FC236}">
                <a16:creationId xmlns:a16="http://schemas.microsoft.com/office/drawing/2014/main" id="{EF6A5B0A-7BCF-E699-1F03-64D57A19DEAA}"/>
              </a:ext>
            </a:extLst>
          </p:cNvPr>
          <p:cNvSpPr txBox="1"/>
          <p:nvPr/>
        </p:nvSpPr>
        <p:spPr>
          <a:xfrm>
            <a:off x="6171337" y="135657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5</a:t>
            </a:r>
            <a:r>
              <a:rPr lang="en-US" sz="1600" dirty="0">
                <a:solidFill>
                  <a:schemeClr val="tx2"/>
                </a:solidFill>
                <a:effectLst>
                  <a:innerShdw blurRad="63500" dist="50800" dir="16200000">
                    <a:prstClr val="black">
                      <a:alpha val="50000"/>
                    </a:prstClr>
                  </a:innerShdw>
                </a:effectLst>
                <a:latin typeface=".SF NS"/>
              </a:rPr>
              <a:t>: 60k file saved on my desktop</a:t>
            </a:r>
            <a:endParaRPr lang="en-US" sz="1600" dirty="0">
              <a:effectLst/>
              <a:latin typeface="Helvetica Neue" panose="02000503000000020004" pitchFamily="2" charset="0"/>
            </a:endParaRPr>
          </a:p>
        </p:txBody>
      </p:sp>
    </p:spTree>
    <p:extLst>
      <p:ext uri="{BB962C8B-B14F-4D97-AF65-F5344CB8AC3E}">
        <p14:creationId xmlns:p14="http://schemas.microsoft.com/office/powerpoint/2010/main" val="333865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217D91B0-DE27-0728-11FE-DE7FDD9696E7}"/>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EB162235-FD6E-B771-9D4F-99AD46527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42C8E7CE-F0FA-E6D3-CD81-533187751F41}"/>
              </a:ext>
            </a:extLst>
          </p:cNvPr>
          <p:cNvSpPr>
            <a:spLocks noGrp="1"/>
          </p:cNvSpPr>
          <p:nvPr>
            <p:ph type="sldNum" sz="quarter" idx="12"/>
          </p:nvPr>
        </p:nvSpPr>
        <p:spPr/>
        <p:txBody>
          <a:bodyPr/>
          <a:lstStyle/>
          <a:p>
            <a:fld id="{D1C67B19-C6FB-494D-B9BE-B3B19EFE7CEC}" type="slidenum">
              <a:rPr lang="en-US" smtClean="0">
                <a:solidFill>
                  <a:schemeClr val="tx2"/>
                </a:solidFill>
              </a:rPr>
              <a:t>15</a:t>
            </a:fld>
            <a:endParaRPr lang="en-US">
              <a:solidFill>
                <a:schemeClr val="tx2"/>
              </a:solidFill>
            </a:endParaRPr>
          </a:p>
        </p:txBody>
      </p:sp>
      <p:sp>
        <p:nvSpPr>
          <p:cNvPr id="4" name="TextBox 3">
            <a:extLst>
              <a:ext uri="{FF2B5EF4-FFF2-40B4-BE49-F238E27FC236}">
                <a16:creationId xmlns:a16="http://schemas.microsoft.com/office/drawing/2014/main" id="{E72CDB26-7E93-092A-D52C-5F66ABBC4350}"/>
              </a:ext>
            </a:extLst>
          </p:cNvPr>
          <p:cNvSpPr txBox="1"/>
          <p:nvPr/>
        </p:nvSpPr>
        <p:spPr>
          <a:xfrm>
            <a:off x="342827" y="1410510"/>
            <a:ext cx="4747333"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1</a:t>
            </a:r>
            <a:r>
              <a:rPr lang="en-US" sz="1600" dirty="0">
                <a:solidFill>
                  <a:schemeClr val="tx2"/>
                </a:solidFill>
                <a:effectLst>
                  <a:innerShdw blurRad="63500" dist="50800" dir="16200000">
                    <a:prstClr val="black">
                      <a:alpha val="50000"/>
                    </a:prstClr>
                  </a:innerShdw>
                </a:effectLst>
                <a:latin typeface=".SF NS"/>
              </a:rPr>
              <a:t>: Since I removed headers in hive, Readding headers in my file through Python</a:t>
            </a:r>
            <a:endParaRPr lang="en-US" sz="1600" dirty="0">
              <a:effectLst/>
              <a:latin typeface="Helvetica Neue" panose="02000503000000020004" pitchFamily="2" charset="0"/>
            </a:endParaRPr>
          </a:p>
        </p:txBody>
      </p:sp>
      <p:sp>
        <p:nvSpPr>
          <p:cNvPr id="7" name="Title 8">
            <a:extLst>
              <a:ext uri="{FF2B5EF4-FFF2-40B4-BE49-F238E27FC236}">
                <a16:creationId xmlns:a16="http://schemas.microsoft.com/office/drawing/2014/main" id="{B1C4F8AE-20CC-6C55-D949-2CEF5C1F03C0}"/>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COMBINING YEAR TABLES</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Combine your file with the other sample year files from your other team members</a:t>
            </a:r>
            <a:r>
              <a:rPr lang="en-US" sz="900" dirty="0">
                <a:solidFill>
                  <a:schemeClr val="tx2"/>
                </a:solidFill>
                <a:effectLst/>
              </a:rPr>
              <a:t> </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DF6C2AB9-9A45-D875-2A16-382210D1FB21}"/>
              </a:ext>
            </a:extLst>
          </p:cNvPr>
          <p:cNvSpPr txBox="1"/>
          <p:nvPr/>
        </p:nvSpPr>
        <p:spPr>
          <a:xfrm>
            <a:off x="6171337" y="135657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2</a:t>
            </a:r>
            <a:r>
              <a:rPr lang="en-US" sz="1600" dirty="0">
                <a:solidFill>
                  <a:schemeClr val="tx2"/>
                </a:solidFill>
                <a:effectLst>
                  <a:innerShdw blurRad="63500" dist="50800" dir="16200000">
                    <a:prstClr val="black">
                      <a:alpha val="50000"/>
                    </a:prstClr>
                  </a:innerShdw>
                </a:effectLst>
                <a:latin typeface=".SF NS"/>
              </a:rPr>
              <a:t>:See my file with headers</a:t>
            </a:r>
            <a:endParaRPr lang="en-US" sz="1600" dirty="0">
              <a:effectLst/>
              <a:latin typeface="Helvetica Neue" panose="02000503000000020004" pitchFamily="2" charset="0"/>
            </a:endParaRPr>
          </a:p>
        </p:txBody>
      </p:sp>
      <p:pic>
        <p:nvPicPr>
          <p:cNvPr id="5" name="Picture 4" descr="A screenshot of a computer&#10;&#10;Description automatically generated">
            <a:extLst>
              <a:ext uri="{FF2B5EF4-FFF2-40B4-BE49-F238E27FC236}">
                <a16:creationId xmlns:a16="http://schemas.microsoft.com/office/drawing/2014/main" id="{899468C9-357F-90FC-5FA9-E6224B296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0" y="2507876"/>
            <a:ext cx="5484493" cy="226732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9DAAB57-C75A-CD9C-482A-CE6EA24A5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27" y="2128558"/>
            <a:ext cx="5377253" cy="4277832"/>
          </a:xfrm>
          <a:prstGeom prst="rect">
            <a:avLst/>
          </a:prstGeom>
        </p:spPr>
      </p:pic>
    </p:spTree>
    <p:extLst>
      <p:ext uri="{BB962C8B-B14F-4D97-AF65-F5344CB8AC3E}">
        <p14:creationId xmlns:p14="http://schemas.microsoft.com/office/powerpoint/2010/main" val="245427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07B038D6-BD7D-D631-EB6A-12D95FB8CD9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FABFEE0-65BD-C63B-84FA-8FDD0DA07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7D57B58A-EA5E-2E81-AEA1-F7C3C12C3988}"/>
              </a:ext>
            </a:extLst>
          </p:cNvPr>
          <p:cNvSpPr>
            <a:spLocks noGrp="1"/>
          </p:cNvSpPr>
          <p:nvPr>
            <p:ph type="sldNum" sz="quarter" idx="12"/>
          </p:nvPr>
        </p:nvSpPr>
        <p:spPr/>
        <p:txBody>
          <a:bodyPr/>
          <a:lstStyle/>
          <a:p>
            <a:fld id="{D1C67B19-C6FB-494D-B9BE-B3B19EFE7CEC}" type="slidenum">
              <a:rPr lang="en-US" smtClean="0">
                <a:solidFill>
                  <a:schemeClr val="tx2"/>
                </a:solidFill>
              </a:rPr>
              <a:t>16</a:t>
            </a:fld>
            <a:endParaRPr lang="en-US">
              <a:solidFill>
                <a:schemeClr val="tx2"/>
              </a:solidFill>
            </a:endParaRPr>
          </a:p>
        </p:txBody>
      </p:sp>
      <p:sp>
        <p:nvSpPr>
          <p:cNvPr id="4" name="TextBox 3">
            <a:extLst>
              <a:ext uri="{FF2B5EF4-FFF2-40B4-BE49-F238E27FC236}">
                <a16:creationId xmlns:a16="http://schemas.microsoft.com/office/drawing/2014/main" id="{E47CD0CE-67B0-2937-B33F-B697397BE067}"/>
              </a:ext>
            </a:extLst>
          </p:cNvPr>
          <p:cNvSpPr txBox="1"/>
          <p:nvPr/>
        </p:nvSpPr>
        <p:spPr>
          <a:xfrm>
            <a:off x="342827" y="1371729"/>
            <a:ext cx="516389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3</a:t>
            </a:r>
            <a:r>
              <a:rPr lang="en-US" sz="1600" dirty="0">
                <a:solidFill>
                  <a:schemeClr val="tx2"/>
                </a:solidFill>
                <a:effectLst>
                  <a:innerShdw blurRad="63500" dist="50800" dir="16200000">
                    <a:prstClr val="black">
                      <a:alpha val="50000"/>
                    </a:prstClr>
                  </a:innerShdw>
                </a:effectLst>
                <a:latin typeface=".SF NS"/>
              </a:rPr>
              <a:t>: Combine with my team members file(2005 &amp; 1996)</a:t>
            </a:r>
            <a:endParaRPr lang="en-US" sz="1600" dirty="0">
              <a:effectLst/>
              <a:latin typeface="Helvetica Neue" panose="02000503000000020004" pitchFamily="2" charset="0"/>
            </a:endParaRPr>
          </a:p>
        </p:txBody>
      </p:sp>
      <p:sp>
        <p:nvSpPr>
          <p:cNvPr id="7" name="Title 8">
            <a:extLst>
              <a:ext uri="{FF2B5EF4-FFF2-40B4-BE49-F238E27FC236}">
                <a16:creationId xmlns:a16="http://schemas.microsoft.com/office/drawing/2014/main" id="{B66F8327-109D-6B5E-5ED7-9CC47595E79E}"/>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COMBINING TABLE</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Combine your file with the other sample year files from your other team members</a:t>
            </a:r>
            <a:r>
              <a:rPr lang="en-US" sz="900" dirty="0">
                <a:solidFill>
                  <a:schemeClr val="tx2"/>
                </a:solidFill>
                <a:effectLst/>
              </a:rPr>
              <a:t> </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t>
            </a: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b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4291F072-D0CC-8F15-BF8D-654731245E23}"/>
              </a:ext>
            </a:extLst>
          </p:cNvPr>
          <p:cNvSpPr txBox="1"/>
          <p:nvPr/>
        </p:nvSpPr>
        <p:spPr>
          <a:xfrm>
            <a:off x="5968678" y="140598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4</a:t>
            </a:r>
            <a:r>
              <a:rPr lang="en-US" sz="1600" dirty="0">
                <a:solidFill>
                  <a:schemeClr val="tx2"/>
                </a:solidFill>
                <a:effectLst>
                  <a:innerShdw blurRad="63500" dist="50800" dir="16200000">
                    <a:prstClr val="black">
                      <a:alpha val="50000"/>
                    </a:prstClr>
                  </a:innerShdw>
                </a:effectLst>
                <a:latin typeface=".SF NS"/>
              </a:rPr>
              <a:t>:See combined file of 120000 records</a:t>
            </a:r>
            <a:endParaRPr lang="en-US" sz="1600" dirty="0">
              <a:effectLst/>
              <a:latin typeface="Helvetica Neue" panose="02000503000000020004" pitchFamily="2" charset="0"/>
            </a:endParaRPr>
          </a:p>
        </p:txBody>
      </p:sp>
      <p:pic>
        <p:nvPicPr>
          <p:cNvPr id="8" name="Picture 7" descr="A table with numbers and letters&#10;&#10;Description automatically generated">
            <a:extLst>
              <a:ext uri="{FF2B5EF4-FFF2-40B4-BE49-F238E27FC236}">
                <a16:creationId xmlns:a16="http://schemas.microsoft.com/office/drawing/2014/main" id="{4BBBD0B0-C740-81AA-05AF-09CC92DE0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678" y="2197165"/>
            <a:ext cx="5753173" cy="352462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DD8ABAF-4BC8-46EE-4709-B72945F9BB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27" y="1956504"/>
            <a:ext cx="4828613" cy="4775200"/>
          </a:xfrm>
          <a:prstGeom prst="rect">
            <a:avLst/>
          </a:prstGeom>
        </p:spPr>
      </p:pic>
    </p:spTree>
    <p:extLst>
      <p:ext uri="{BB962C8B-B14F-4D97-AF65-F5344CB8AC3E}">
        <p14:creationId xmlns:p14="http://schemas.microsoft.com/office/powerpoint/2010/main" val="294093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386CD246-7AAF-14CC-E285-50992E1CDB7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F053141-C2C7-E944-9ADB-0E020FCB2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110A902D-E337-F758-8352-1199931673AF}"/>
              </a:ext>
            </a:extLst>
          </p:cNvPr>
          <p:cNvSpPr>
            <a:spLocks noGrp="1"/>
          </p:cNvSpPr>
          <p:nvPr>
            <p:ph type="sldNum" sz="quarter" idx="12"/>
          </p:nvPr>
        </p:nvSpPr>
        <p:spPr/>
        <p:txBody>
          <a:bodyPr/>
          <a:lstStyle/>
          <a:p>
            <a:fld id="{D1C67B19-C6FB-494D-B9BE-B3B19EFE7CEC}" type="slidenum">
              <a:rPr lang="en-US" smtClean="0">
                <a:solidFill>
                  <a:schemeClr val="tx2"/>
                </a:solidFill>
              </a:rPr>
              <a:t>17</a:t>
            </a:fld>
            <a:endParaRPr lang="en-US">
              <a:solidFill>
                <a:schemeClr val="tx2"/>
              </a:solidFill>
            </a:endParaRPr>
          </a:p>
        </p:txBody>
      </p:sp>
      <p:sp>
        <p:nvSpPr>
          <p:cNvPr id="4" name="TextBox 3">
            <a:extLst>
              <a:ext uri="{FF2B5EF4-FFF2-40B4-BE49-F238E27FC236}">
                <a16:creationId xmlns:a16="http://schemas.microsoft.com/office/drawing/2014/main" id="{A7E105BC-C996-7477-A18D-55700746C9AE}"/>
              </a:ext>
            </a:extLst>
          </p:cNvPr>
          <p:cNvSpPr txBox="1"/>
          <p:nvPr/>
        </p:nvSpPr>
        <p:spPr>
          <a:xfrm>
            <a:off x="357546" y="2690670"/>
            <a:ext cx="11236959" cy="1938992"/>
          </a:xfrm>
          <a:prstGeom prst="rect">
            <a:avLst/>
          </a:prstGeom>
          <a:solidFill>
            <a:schemeClr val="bg1"/>
          </a:solidFill>
        </p:spPr>
        <p:txBody>
          <a:bodyPr wrap="square" rtlCol="0">
            <a:spAutoFit/>
          </a:bodyPr>
          <a:lstStyle/>
          <a:p>
            <a:pPr algn="ctr"/>
            <a:r>
              <a:rPr lang="en-US" sz="6000" b="1" u="sng" dirty="0">
                <a:solidFill>
                  <a:schemeClr val="tx2"/>
                </a:solidFill>
                <a:effectLst>
                  <a:innerShdw blurRad="63500" dist="50800" dir="16200000">
                    <a:prstClr val="black">
                      <a:alpha val="50000"/>
                    </a:prstClr>
                  </a:innerShdw>
                </a:effectLst>
                <a:latin typeface=".SF NS"/>
              </a:rPr>
              <a:t>Individual Model Chosen</a:t>
            </a:r>
            <a:r>
              <a:rPr lang="en-US" sz="6000" dirty="0">
                <a:solidFill>
                  <a:schemeClr val="tx2"/>
                </a:solidFill>
                <a:effectLst>
                  <a:innerShdw blurRad="63500" dist="50800" dir="16200000">
                    <a:prstClr val="black">
                      <a:alpha val="50000"/>
                    </a:prstClr>
                  </a:innerShdw>
                </a:effectLst>
                <a:latin typeface=".SF NS"/>
              </a:rPr>
              <a:t>: Random Forest Model (using Python)</a:t>
            </a:r>
            <a:endParaRPr lang="en-US" sz="6000" dirty="0">
              <a:effectLst/>
              <a:latin typeface="Helvetica Neue" panose="02000503000000020004" pitchFamily="2" charset="0"/>
            </a:endParaRPr>
          </a:p>
        </p:txBody>
      </p:sp>
      <p:sp>
        <p:nvSpPr>
          <p:cNvPr id="7" name="Title 8">
            <a:extLst>
              <a:ext uri="{FF2B5EF4-FFF2-40B4-BE49-F238E27FC236}">
                <a16:creationId xmlns:a16="http://schemas.microsoft.com/office/drawing/2014/main" id="{3B41D0EE-DF1A-7C58-90EB-7AC9D26FACD6}"/>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CHOOSE MODEL</a:t>
            </a:r>
            <a:br>
              <a:rPr lang="en-US" sz="3200" b="1" dirty="0">
                <a:solidFill>
                  <a:schemeClr val="tx2"/>
                </a:solidFill>
                <a:latin typeface="Calibri" panose="020F0502020204030204" pitchFamily="34" charset="0"/>
                <a:cs typeface="Calibri" panose="020F0502020204030204" pitchFamily="34"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53C6A82-775C-AED7-5A74-2F3CB5FF3A2C}"/>
              </a:ext>
            </a:extLst>
          </p:cNvPr>
          <p:cNvSpPr txBox="1"/>
          <p:nvPr/>
        </p:nvSpPr>
        <p:spPr>
          <a:xfrm>
            <a:off x="1717965" y="5233989"/>
            <a:ext cx="7984835" cy="584775"/>
          </a:xfrm>
          <a:prstGeom prst="rect">
            <a:avLst/>
          </a:prstGeom>
          <a:solidFill>
            <a:schemeClr val="bg1"/>
          </a:solidFill>
        </p:spPr>
        <p:txBody>
          <a:bodyPr wrap="square" rtlCol="0">
            <a:spAutoFit/>
          </a:bodyPr>
          <a:lstStyle/>
          <a:p>
            <a:pPr algn="ctr"/>
            <a:r>
              <a:rPr lang="en-US" sz="1600" b="1" u="sng" dirty="0">
                <a:solidFill>
                  <a:schemeClr val="tx2"/>
                </a:solidFill>
                <a:effectLst>
                  <a:innerShdw blurRad="63500" dist="50800" dir="16200000">
                    <a:prstClr val="black">
                      <a:alpha val="50000"/>
                    </a:prstClr>
                  </a:innerShdw>
                </a:effectLst>
                <a:latin typeface=".SF NS"/>
              </a:rPr>
              <a:t>Why</a:t>
            </a:r>
            <a:r>
              <a:rPr lang="en-US" sz="1600" dirty="0">
                <a:solidFill>
                  <a:schemeClr val="tx2"/>
                </a:solidFill>
                <a:effectLst>
                  <a:innerShdw blurRad="63500" dist="50800" dir="16200000">
                    <a:prstClr val="black">
                      <a:alpha val="50000"/>
                    </a:prstClr>
                  </a:innerShdw>
                </a:effectLst>
                <a:latin typeface=".SF NS"/>
              </a:rPr>
              <a:t>: </a:t>
            </a:r>
            <a:r>
              <a:rPr lang="en-US" sz="1600" dirty="0"/>
              <a:t>because it handles mixed data types (numerical and categorical), captures nonlinear relationships, and is robust to outliers and noise</a:t>
            </a:r>
            <a:endParaRPr lang="en-US" sz="1600" dirty="0">
              <a:effectLst/>
              <a:latin typeface="Helvetica Neue" panose="02000503000000020004" pitchFamily="2" charset="0"/>
            </a:endParaRPr>
          </a:p>
        </p:txBody>
      </p:sp>
    </p:spTree>
    <p:extLst>
      <p:ext uri="{BB962C8B-B14F-4D97-AF65-F5344CB8AC3E}">
        <p14:creationId xmlns:p14="http://schemas.microsoft.com/office/powerpoint/2010/main" val="216820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CE6BC535-98AD-90CE-8323-B063DD813BE8}"/>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182AE04-F18A-A081-E340-34955372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427D7C72-4B4D-35AE-531C-B57EA34C2FCD}"/>
              </a:ext>
            </a:extLst>
          </p:cNvPr>
          <p:cNvSpPr>
            <a:spLocks noGrp="1"/>
          </p:cNvSpPr>
          <p:nvPr>
            <p:ph type="sldNum" sz="quarter" idx="12"/>
          </p:nvPr>
        </p:nvSpPr>
        <p:spPr/>
        <p:txBody>
          <a:bodyPr/>
          <a:lstStyle/>
          <a:p>
            <a:fld id="{D1C67B19-C6FB-494D-B9BE-B3B19EFE7CEC}" type="slidenum">
              <a:rPr lang="en-US" smtClean="0">
                <a:solidFill>
                  <a:schemeClr val="tx2"/>
                </a:solidFill>
              </a:rPr>
              <a:t>18</a:t>
            </a:fld>
            <a:endParaRPr lang="en-US">
              <a:solidFill>
                <a:schemeClr val="tx2"/>
              </a:solidFill>
            </a:endParaRPr>
          </a:p>
        </p:txBody>
      </p:sp>
      <p:sp>
        <p:nvSpPr>
          <p:cNvPr id="7" name="Title 8">
            <a:extLst>
              <a:ext uri="{FF2B5EF4-FFF2-40B4-BE49-F238E27FC236}">
                <a16:creationId xmlns:a16="http://schemas.microsoft.com/office/drawing/2014/main" id="{E45C4971-5D88-89D3-9BD0-ED99A984C271}"/>
              </a:ext>
            </a:extLst>
          </p:cNvPr>
          <p:cNvSpPr>
            <a:spLocks noGrp="1"/>
          </p:cNvSpPr>
          <p:nvPr>
            <p:ph type="title"/>
          </p:nvPr>
        </p:nvSpPr>
        <p:spPr>
          <a:xfrm>
            <a:off x="381687" y="-430780"/>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TRAIN,TEST &amp; VALIDATED COMBINED SAMPLE</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9384B75-F89E-2495-661A-B9ED0334B67A}"/>
              </a:ext>
            </a:extLst>
          </p:cNvPr>
          <p:cNvSpPr txBox="1"/>
          <p:nvPr/>
        </p:nvSpPr>
        <p:spPr>
          <a:xfrm>
            <a:off x="922740" y="1376734"/>
            <a:ext cx="5173259" cy="307777"/>
          </a:xfrm>
          <a:prstGeom prst="rect">
            <a:avLst/>
          </a:prstGeom>
          <a:solidFill>
            <a:schemeClr val="bg1"/>
          </a:solidFill>
        </p:spPr>
        <p:txBody>
          <a:bodyPr wrap="square" rtlCol="0">
            <a:spAutoFit/>
          </a:bodyPr>
          <a:lstStyle/>
          <a:p>
            <a:r>
              <a:rPr lang="en-US" sz="1400" b="1" dirty="0">
                <a:solidFill>
                  <a:schemeClr val="tx2"/>
                </a:solidFill>
                <a:effectLst>
                  <a:innerShdw blurRad="63500" dist="50800" dir="16200000">
                    <a:prstClr val="black">
                      <a:alpha val="50000"/>
                    </a:prstClr>
                  </a:innerShdw>
                </a:effectLst>
                <a:latin typeface=".SF NS"/>
              </a:rPr>
              <a:t>Split train &amp; test data for further training : 60:20:20 (</a:t>
            </a:r>
            <a:r>
              <a:rPr lang="en-US" sz="1400" b="1" dirty="0" err="1">
                <a:solidFill>
                  <a:schemeClr val="tx2"/>
                </a:solidFill>
                <a:effectLst>
                  <a:innerShdw blurRad="63500" dist="50800" dir="16200000">
                    <a:prstClr val="black">
                      <a:alpha val="50000"/>
                    </a:prstClr>
                  </a:innerShdw>
                </a:effectLst>
                <a:latin typeface=".SF NS"/>
              </a:rPr>
              <a:t>train,val,test</a:t>
            </a:r>
            <a:r>
              <a:rPr lang="en-US" sz="1400" b="1" dirty="0">
                <a:solidFill>
                  <a:schemeClr val="tx2"/>
                </a:solidFill>
                <a:effectLst>
                  <a:innerShdw blurRad="63500" dist="50800" dir="16200000">
                    <a:prstClr val="black">
                      <a:alpha val="50000"/>
                    </a:prstClr>
                  </a:innerShdw>
                </a:effectLst>
                <a:latin typeface=".SF NS"/>
              </a:rPr>
              <a:t>)</a:t>
            </a:r>
            <a:endParaRPr lang="en-US" sz="1400" dirty="0">
              <a:solidFill>
                <a:schemeClr val="tx2"/>
              </a:solidFill>
              <a:effectLst>
                <a:innerShdw blurRad="63500" dist="50800" dir="16200000">
                  <a:prstClr val="black">
                    <a:alpha val="50000"/>
                  </a:prstClr>
                </a:innerShdw>
              </a:effectLst>
              <a:latin typeface=".SF NS"/>
            </a:endParaRPr>
          </a:p>
        </p:txBody>
      </p:sp>
      <p:pic>
        <p:nvPicPr>
          <p:cNvPr id="3" name="Picture 2" descr="A screenshot of a computer code&#10;&#10;Description automatically generated">
            <a:extLst>
              <a:ext uri="{FF2B5EF4-FFF2-40B4-BE49-F238E27FC236}">
                <a16:creationId xmlns:a16="http://schemas.microsoft.com/office/drawing/2014/main" id="{AF7E28F5-1FE0-DBEA-7F41-983B9EFEC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62" y="2427290"/>
            <a:ext cx="10348334" cy="3053976"/>
          </a:xfrm>
          <a:prstGeom prst="rect">
            <a:avLst/>
          </a:prstGeom>
        </p:spPr>
      </p:pic>
    </p:spTree>
    <p:extLst>
      <p:ext uri="{BB962C8B-B14F-4D97-AF65-F5344CB8AC3E}">
        <p14:creationId xmlns:p14="http://schemas.microsoft.com/office/powerpoint/2010/main" val="330505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3E1F391-43A0-6861-00E9-2DA02A15D89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78B2C2E-AF7D-A311-5F44-8F80D08B8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3EED8F3C-B04A-DC07-F1BB-EF1627DD0CB1}"/>
              </a:ext>
            </a:extLst>
          </p:cNvPr>
          <p:cNvSpPr>
            <a:spLocks noGrp="1"/>
          </p:cNvSpPr>
          <p:nvPr>
            <p:ph type="sldNum" sz="quarter" idx="12"/>
          </p:nvPr>
        </p:nvSpPr>
        <p:spPr/>
        <p:txBody>
          <a:bodyPr/>
          <a:lstStyle/>
          <a:p>
            <a:fld id="{D1C67B19-C6FB-494D-B9BE-B3B19EFE7CEC}" type="slidenum">
              <a:rPr lang="en-US" smtClean="0">
                <a:solidFill>
                  <a:schemeClr val="tx2"/>
                </a:solidFill>
              </a:rPr>
              <a:t>19</a:t>
            </a:fld>
            <a:endParaRPr lang="en-US">
              <a:solidFill>
                <a:schemeClr val="tx2"/>
              </a:solidFill>
            </a:endParaRPr>
          </a:p>
        </p:txBody>
      </p:sp>
      <p:sp>
        <p:nvSpPr>
          <p:cNvPr id="7" name="Title 8">
            <a:extLst>
              <a:ext uri="{FF2B5EF4-FFF2-40B4-BE49-F238E27FC236}">
                <a16:creationId xmlns:a16="http://schemas.microsoft.com/office/drawing/2014/main" id="{AFD4C4F6-E25A-8424-F001-D79D0AD88FBE}"/>
              </a:ext>
            </a:extLst>
          </p:cNvPr>
          <p:cNvSpPr>
            <a:spLocks noGrp="1"/>
          </p:cNvSpPr>
          <p:nvPr>
            <p:ph type="title"/>
          </p:nvPr>
        </p:nvSpPr>
        <p:spPr>
          <a:xfrm>
            <a:off x="381687" y="-430780"/>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TRAIN,TEST &amp; VALIDATED COMBINED SAMPLE</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B510439-7412-6051-A70F-F548ADFC535F}"/>
              </a:ext>
            </a:extLst>
          </p:cNvPr>
          <p:cNvSpPr txBox="1"/>
          <p:nvPr/>
        </p:nvSpPr>
        <p:spPr>
          <a:xfrm>
            <a:off x="485066" y="1125944"/>
            <a:ext cx="5173259" cy="1384995"/>
          </a:xfrm>
          <a:prstGeom prst="rect">
            <a:avLst/>
          </a:prstGeom>
          <a:solidFill>
            <a:schemeClr val="bg1"/>
          </a:solidFill>
        </p:spPr>
        <p:txBody>
          <a:bodyPr wrap="square" rtlCol="0">
            <a:spAutoFit/>
          </a:bodyPr>
          <a:lstStyle/>
          <a:p>
            <a:r>
              <a:rPr lang="en-US" sz="1400" b="1" u="sng" dirty="0">
                <a:solidFill>
                  <a:schemeClr val="tx2"/>
                </a:solidFill>
                <a:effectLst>
                  <a:innerShdw blurRad="63500" dist="50800" dir="16200000">
                    <a:prstClr val="black">
                      <a:alpha val="50000"/>
                    </a:prstClr>
                  </a:innerShdw>
                </a:effectLst>
                <a:latin typeface=".SF NS"/>
              </a:rPr>
              <a:t>Step 1</a:t>
            </a:r>
            <a:r>
              <a:rPr lang="en-US" sz="1400" dirty="0">
                <a:solidFill>
                  <a:schemeClr val="tx2"/>
                </a:solidFill>
                <a:effectLst>
                  <a:innerShdw blurRad="63500" dist="50800" dir="16200000">
                    <a:prstClr val="black">
                      <a:alpha val="50000"/>
                    </a:prstClr>
                  </a:innerShdw>
                </a:effectLst>
                <a:latin typeface=".SF NS"/>
              </a:rPr>
              <a:t>: Data Preprocessing</a:t>
            </a:r>
          </a:p>
          <a:p>
            <a:pPr marL="342900" indent="-342900">
              <a:buAutoNum type="arabicParenR"/>
            </a:pPr>
            <a:r>
              <a:rPr lang="en-US" sz="1400" dirty="0">
                <a:solidFill>
                  <a:schemeClr val="tx2"/>
                </a:solidFill>
                <a:effectLst>
                  <a:innerShdw blurRad="63500" dist="50800" dir="16200000">
                    <a:prstClr val="black">
                      <a:alpha val="50000"/>
                    </a:prstClr>
                  </a:innerShdw>
                </a:effectLst>
                <a:latin typeface=".SF NS"/>
              </a:rPr>
              <a:t>Handle missing values</a:t>
            </a:r>
          </a:p>
          <a:p>
            <a:pPr marL="342900" indent="-342900">
              <a:buAutoNum type="arabicParenR"/>
            </a:pPr>
            <a:r>
              <a:rPr lang="en-US" sz="1400" dirty="0">
                <a:solidFill>
                  <a:schemeClr val="tx2"/>
                </a:solidFill>
                <a:effectLst>
                  <a:innerShdw blurRad="63500" dist="50800" dir="16200000">
                    <a:prstClr val="black">
                      <a:alpha val="50000"/>
                    </a:prstClr>
                  </a:innerShdw>
                </a:effectLst>
                <a:latin typeface=".SF NS"/>
              </a:rPr>
              <a:t>Encode categorical to numerical</a:t>
            </a:r>
          </a:p>
          <a:p>
            <a:pPr marL="342900" indent="-342900">
              <a:buAutoNum type="arabicParenR"/>
            </a:pPr>
            <a:r>
              <a:rPr lang="en-US" sz="1400" dirty="0">
                <a:solidFill>
                  <a:schemeClr val="tx2"/>
                </a:solidFill>
                <a:effectLst>
                  <a:innerShdw blurRad="63500" dist="50800" dir="16200000">
                    <a:prstClr val="black">
                      <a:alpha val="50000"/>
                    </a:prstClr>
                  </a:innerShdw>
                </a:effectLst>
                <a:latin typeface=".SF NS"/>
              </a:rPr>
              <a:t>Drop cols which are not in our test dataset and also dropped cols like year, talinum, </a:t>
            </a:r>
            <a:r>
              <a:rPr lang="en-US" sz="1400" dirty="0" err="1">
                <a:solidFill>
                  <a:schemeClr val="tx2"/>
                </a:solidFill>
                <a:effectLst>
                  <a:innerShdw blurRad="63500" dist="50800" dir="16200000">
                    <a:prstClr val="black">
                      <a:alpha val="50000"/>
                    </a:prstClr>
                  </a:innerShdw>
                </a:effectLst>
                <a:latin typeface=".SF NS"/>
              </a:rPr>
              <a:t>flightnum</a:t>
            </a:r>
            <a:r>
              <a:rPr lang="en-US" sz="1400" dirty="0">
                <a:solidFill>
                  <a:schemeClr val="tx2"/>
                </a:solidFill>
                <a:effectLst>
                  <a:innerShdw blurRad="63500" dist="50800" dir="16200000">
                    <a:prstClr val="black">
                      <a:alpha val="50000"/>
                    </a:prstClr>
                  </a:innerShdw>
                </a:effectLst>
                <a:latin typeface=".SF NS"/>
              </a:rPr>
              <a:t>, </a:t>
            </a:r>
            <a:r>
              <a:rPr lang="en-US" sz="1400" dirty="0" err="1">
                <a:solidFill>
                  <a:schemeClr val="tx2"/>
                </a:solidFill>
                <a:effectLst>
                  <a:innerShdw blurRad="63500" dist="50800" dir="16200000">
                    <a:prstClr val="black">
                      <a:alpha val="50000"/>
                    </a:prstClr>
                  </a:innerShdw>
                </a:effectLst>
                <a:latin typeface=".SF NS"/>
              </a:rPr>
              <a:t>cancellationcode</a:t>
            </a:r>
            <a:r>
              <a:rPr lang="en-US" sz="1400" dirty="0">
                <a:solidFill>
                  <a:schemeClr val="tx2"/>
                </a:solidFill>
                <a:effectLst>
                  <a:innerShdw blurRad="63500" dist="50800" dir="16200000">
                    <a:prstClr val="black">
                      <a:alpha val="50000"/>
                    </a:prstClr>
                  </a:innerShdw>
                </a:effectLst>
                <a:latin typeface=".SF NS"/>
              </a:rPr>
              <a:t> which are unique codes or numbers &amp; will not help in our analysis</a:t>
            </a:r>
          </a:p>
        </p:txBody>
      </p:sp>
      <p:pic>
        <p:nvPicPr>
          <p:cNvPr id="3" name="Picture 2" descr="A screenshot of a computer program&#10;&#10;Description automatically generated">
            <a:extLst>
              <a:ext uri="{FF2B5EF4-FFF2-40B4-BE49-F238E27FC236}">
                <a16:creationId xmlns:a16="http://schemas.microsoft.com/office/drawing/2014/main" id="{400656D9-0614-FF36-27B3-649497F6C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50" y="2510938"/>
            <a:ext cx="4666052" cy="4347061"/>
          </a:xfrm>
          <a:prstGeom prst="rect">
            <a:avLst/>
          </a:prstGeom>
        </p:spPr>
      </p:pic>
      <p:sp>
        <p:nvSpPr>
          <p:cNvPr id="5" name="TextBox 4">
            <a:extLst>
              <a:ext uri="{FF2B5EF4-FFF2-40B4-BE49-F238E27FC236}">
                <a16:creationId xmlns:a16="http://schemas.microsoft.com/office/drawing/2014/main" id="{50C8F348-1790-6C96-195E-F93B0C3834CC}"/>
              </a:ext>
            </a:extLst>
          </p:cNvPr>
          <p:cNvSpPr txBox="1"/>
          <p:nvPr/>
        </p:nvSpPr>
        <p:spPr>
          <a:xfrm>
            <a:off x="5810725" y="5789650"/>
            <a:ext cx="5464324" cy="830997"/>
          </a:xfrm>
          <a:prstGeom prst="rect">
            <a:avLst/>
          </a:prstGeom>
          <a:solidFill>
            <a:schemeClr val="bg1"/>
          </a:solidFill>
        </p:spPr>
        <p:txBody>
          <a:bodyPr wrap="square" rtlCol="0">
            <a:spAutoFit/>
          </a:bodyPr>
          <a:lstStyle/>
          <a:p>
            <a:r>
              <a:rPr lang="en-US" sz="1600" dirty="0">
                <a:solidFill>
                  <a:schemeClr val="tx2"/>
                </a:solidFill>
                <a:effectLst>
                  <a:innerShdw blurRad="63500" dist="50800" dir="16200000">
                    <a:prstClr val="black">
                      <a:alpha val="50000"/>
                    </a:prstClr>
                  </a:innerShdw>
                </a:effectLst>
                <a:latin typeface=".SF NS"/>
              </a:rPr>
              <a:t>Columns like </a:t>
            </a:r>
            <a:r>
              <a:rPr lang="en-US" sz="1600" dirty="0" err="1">
                <a:solidFill>
                  <a:schemeClr val="tx2"/>
                </a:solidFill>
                <a:effectLst>
                  <a:innerShdw blurRad="63500" dist="50800" dir="16200000">
                    <a:prstClr val="black">
                      <a:alpha val="50000"/>
                    </a:prstClr>
                  </a:innerShdw>
                </a:effectLst>
                <a:latin typeface=".SF NS"/>
              </a:rPr>
              <a:t>Arrdelay</a:t>
            </a:r>
            <a:r>
              <a:rPr lang="en-US" sz="1600" dirty="0">
                <a:solidFill>
                  <a:schemeClr val="tx2"/>
                </a:solidFill>
                <a:effectLst>
                  <a:innerShdw blurRad="63500" dist="50800" dir="16200000">
                    <a:prstClr val="black">
                      <a:alpha val="50000"/>
                    </a:prstClr>
                  </a:innerShdw>
                </a:effectLst>
                <a:latin typeface=".SF NS"/>
              </a:rPr>
              <a:t> &amp; </a:t>
            </a:r>
            <a:r>
              <a:rPr lang="en-US" sz="1600" dirty="0" err="1">
                <a:solidFill>
                  <a:schemeClr val="tx2"/>
                </a:solidFill>
                <a:effectLst>
                  <a:innerShdw blurRad="63500" dist="50800" dir="16200000">
                    <a:prstClr val="black">
                      <a:alpha val="50000"/>
                    </a:prstClr>
                  </a:innerShdw>
                </a:effectLst>
                <a:latin typeface=".SF NS"/>
              </a:rPr>
              <a:t>Depdelay</a:t>
            </a:r>
            <a:r>
              <a:rPr lang="en-US" sz="1600" dirty="0">
                <a:solidFill>
                  <a:schemeClr val="tx2"/>
                </a:solidFill>
                <a:effectLst>
                  <a:innerShdw blurRad="63500" dist="50800" dir="16200000">
                    <a:prstClr val="black">
                      <a:alpha val="50000"/>
                    </a:prstClr>
                  </a:innerShdw>
                </a:effectLst>
                <a:latin typeface=".SF NS"/>
              </a:rPr>
              <a:t> will give us high accuracy but they are not in test dataset &amp; also when I got an accuracy of 99% using those values it was overfitting.</a:t>
            </a:r>
          </a:p>
        </p:txBody>
      </p:sp>
      <p:pic>
        <p:nvPicPr>
          <p:cNvPr id="9" name="Picture 8" descr="A pie chart with a few percentages&#10;&#10;Description automatically generated">
            <a:extLst>
              <a:ext uri="{FF2B5EF4-FFF2-40B4-BE49-F238E27FC236}">
                <a16:creationId xmlns:a16="http://schemas.microsoft.com/office/drawing/2014/main" id="{D57E63F9-8DD7-8176-DFCE-35B358BD1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482" y="2359550"/>
            <a:ext cx="3882149" cy="3311075"/>
          </a:xfrm>
          <a:prstGeom prst="rect">
            <a:avLst/>
          </a:prstGeom>
        </p:spPr>
      </p:pic>
      <p:sp>
        <p:nvSpPr>
          <p:cNvPr id="11" name="TextBox 10">
            <a:extLst>
              <a:ext uri="{FF2B5EF4-FFF2-40B4-BE49-F238E27FC236}">
                <a16:creationId xmlns:a16="http://schemas.microsoft.com/office/drawing/2014/main" id="{496FE581-B4F7-BF96-E0F5-6D5785CE706B}"/>
              </a:ext>
            </a:extLst>
          </p:cNvPr>
          <p:cNvSpPr txBox="1"/>
          <p:nvPr/>
        </p:nvSpPr>
        <p:spPr>
          <a:xfrm>
            <a:off x="5906684" y="1655750"/>
            <a:ext cx="5647849" cy="584775"/>
          </a:xfrm>
          <a:prstGeom prst="rect">
            <a:avLst/>
          </a:prstGeom>
          <a:solidFill>
            <a:schemeClr val="bg1"/>
          </a:solidFill>
        </p:spPr>
        <p:txBody>
          <a:bodyPr wrap="square" rtlCol="0">
            <a:spAutoFit/>
          </a:bodyPr>
          <a:lstStyle/>
          <a:p>
            <a:pPr algn="ctr"/>
            <a:r>
              <a:rPr lang="en-US" sz="1600" dirty="0">
                <a:solidFill>
                  <a:schemeClr val="tx2"/>
                </a:solidFill>
                <a:effectLst>
                  <a:innerShdw blurRad="63500" dist="50800" dir="16200000">
                    <a:prstClr val="black">
                      <a:alpha val="50000"/>
                    </a:prstClr>
                  </a:innerShdw>
                </a:effectLst>
                <a:latin typeface=".SF NS"/>
              </a:rPr>
              <a:t>Initially, let’s see the percentage of delayed &amp; not delayed in our combined dataset(120000 records)</a:t>
            </a:r>
          </a:p>
        </p:txBody>
      </p:sp>
    </p:spTree>
    <p:extLst>
      <p:ext uri="{BB962C8B-B14F-4D97-AF65-F5344CB8AC3E}">
        <p14:creationId xmlns:p14="http://schemas.microsoft.com/office/powerpoint/2010/main" val="134023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0178-8165-4FD7-AE6E-848FF7974211}"/>
              </a:ext>
            </a:extLst>
          </p:cNvPr>
          <p:cNvSpPr>
            <a:spLocks noGrp="1"/>
          </p:cNvSpPr>
          <p:nvPr>
            <p:ph type="title"/>
          </p:nvPr>
        </p:nvSpPr>
        <p:spPr/>
        <p:txBody>
          <a:bodyPr/>
          <a:lstStyle/>
          <a:p>
            <a:pPr algn="ctr"/>
            <a:r>
              <a:rPr lang="en-US" b="1" dirty="0">
                <a:solidFill>
                  <a:schemeClr val="tx2"/>
                </a:solidFill>
                <a:effectLst>
                  <a:innerShdw blurRad="63500" dist="50800" dir="16200000">
                    <a:prstClr val="black">
                      <a:alpha val="50000"/>
                    </a:prstClr>
                  </a:innerShdw>
                </a:effectLst>
                <a:latin typeface="Calibri" panose="020F0502020204030204" pitchFamily="34" charset="0"/>
                <a:cs typeface="Calibri" panose="020F0502020204030204" pitchFamily="34" charset="0"/>
              </a:rPr>
              <a:t>Requirements</a:t>
            </a:r>
          </a:p>
        </p:txBody>
      </p:sp>
      <p:graphicFrame>
        <p:nvGraphicFramePr>
          <p:cNvPr id="6" name="Content Placeholder 5">
            <a:extLst>
              <a:ext uri="{FF2B5EF4-FFF2-40B4-BE49-F238E27FC236}">
                <a16:creationId xmlns:a16="http://schemas.microsoft.com/office/drawing/2014/main" id="{0092F067-84DE-42AF-B881-13554408BE34}"/>
              </a:ext>
            </a:extLst>
          </p:cNvPr>
          <p:cNvGraphicFramePr>
            <a:graphicFrameLocks noGrp="1"/>
          </p:cNvGraphicFramePr>
          <p:nvPr>
            <p:ph idx="1"/>
            <p:extLst>
              <p:ext uri="{D42A27DB-BD31-4B8C-83A1-F6EECF244321}">
                <p14:modId xmlns:p14="http://schemas.microsoft.com/office/powerpoint/2010/main" val="1544482256"/>
              </p:ext>
            </p:extLst>
          </p:nvPr>
        </p:nvGraphicFramePr>
        <p:xfrm>
          <a:off x="1047750" y="1981199"/>
          <a:ext cx="9872663" cy="4314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388C8C4D-0927-47EF-AF42-C2987387A0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8" name="Graphic 7" descr="Research">
            <a:extLst>
              <a:ext uri="{FF2B5EF4-FFF2-40B4-BE49-F238E27FC236}">
                <a16:creationId xmlns:a16="http://schemas.microsoft.com/office/drawing/2014/main" id="{DDC160D5-4572-40AB-B21C-2B1E1B9E74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41547" y="992504"/>
            <a:ext cx="590551" cy="590551"/>
          </a:xfrm>
          <a:prstGeom prst="rect">
            <a:avLst/>
          </a:prstGeom>
        </p:spPr>
      </p:pic>
      <p:sp>
        <p:nvSpPr>
          <p:cNvPr id="4" name="Slide Number Placeholder 3">
            <a:extLst>
              <a:ext uri="{FF2B5EF4-FFF2-40B4-BE49-F238E27FC236}">
                <a16:creationId xmlns:a16="http://schemas.microsoft.com/office/drawing/2014/main" id="{DA032C6F-265C-1718-C51B-3DC8AE1C46AC}"/>
              </a:ext>
            </a:extLst>
          </p:cNvPr>
          <p:cNvSpPr>
            <a:spLocks noGrp="1"/>
          </p:cNvSpPr>
          <p:nvPr>
            <p:ph type="sldNum" sz="quarter" idx="12"/>
          </p:nvPr>
        </p:nvSpPr>
        <p:spPr/>
        <p:txBody>
          <a:bodyPr/>
          <a:lstStyle/>
          <a:p>
            <a:fld id="{D1C67B19-C6FB-494D-B9BE-B3B19EFE7CEC}" type="slidenum">
              <a:rPr lang="en-US" smtClean="0"/>
              <a:t>2</a:t>
            </a:fld>
            <a:endParaRPr lang="en-US"/>
          </a:p>
        </p:txBody>
      </p:sp>
    </p:spTree>
    <p:extLst>
      <p:ext uri="{BB962C8B-B14F-4D97-AF65-F5344CB8AC3E}">
        <p14:creationId xmlns:p14="http://schemas.microsoft.com/office/powerpoint/2010/main" val="135931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2B78A088-EF11-A4C4-E400-3BDE7300E95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A6EC4F8C-F3BD-41AC-E086-B4EF699EC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CF384AAE-F0BC-B191-6F44-B7908C75B83A}"/>
              </a:ext>
            </a:extLst>
          </p:cNvPr>
          <p:cNvSpPr>
            <a:spLocks noGrp="1"/>
          </p:cNvSpPr>
          <p:nvPr>
            <p:ph type="sldNum" sz="quarter" idx="12"/>
          </p:nvPr>
        </p:nvSpPr>
        <p:spPr/>
        <p:txBody>
          <a:bodyPr/>
          <a:lstStyle/>
          <a:p>
            <a:fld id="{D1C67B19-C6FB-494D-B9BE-B3B19EFE7CEC}" type="slidenum">
              <a:rPr lang="en-US" smtClean="0">
                <a:solidFill>
                  <a:schemeClr val="tx2"/>
                </a:solidFill>
              </a:rPr>
              <a:t>20</a:t>
            </a:fld>
            <a:endParaRPr lang="en-US">
              <a:solidFill>
                <a:schemeClr val="tx2"/>
              </a:solidFill>
            </a:endParaRPr>
          </a:p>
        </p:txBody>
      </p:sp>
      <p:sp>
        <p:nvSpPr>
          <p:cNvPr id="7" name="Title 8">
            <a:extLst>
              <a:ext uri="{FF2B5EF4-FFF2-40B4-BE49-F238E27FC236}">
                <a16:creationId xmlns:a16="http://schemas.microsoft.com/office/drawing/2014/main" id="{241F46CD-1958-D4D6-B37A-001ABB4A6993}"/>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TRAIN,TEST &amp; VALIDATED COMBINED SAMPLE</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15DC732-6F68-D7DF-E6D6-446A7FF2066B}"/>
              </a:ext>
            </a:extLst>
          </p:cNvPr>
          <p:cNvSpPr txBox="1"/>
          <p:nvPr/>
        </p:nvSpPr>
        <p:spPr>
          <a:xfrm>
            <a:off x="637466" y="1632985"/>
            <a:ext cx="10821107"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4</a:t>
            </a:r>
            <a:r>
              <a:rPr lang="en-US" sz="1600" dirty="0">
                <a:solidFill>
                  <a:schemeClr val="tx2"/>
                </a:solidFill>
                <a:effectLst>
                  <a:innerShdw blurRad="63500" dist="50800" dir="16200000">
                    <a:prstClr val="black">
                      <a:alpha val="50000"/>
                    </a:prstClr>
                  </a:innerShdw>
                </a:effectLst>
                <a:latin typeface=".SF NS"/>
              </a:rPr>
              <a:t>: </a:t>
            </a:r>
            <a:r>
              <a:rPr lang="en-US" sz="1600" dirty="0"/>
              <a:t>Added new features that made sense to help in predictions like – </a:t>
            </a:r>
            <a:r>
              <a:rPr lang="en-US" sz="1600" dirty="0" err="1"/>
              <a:t>HourOfDay</a:t>
            </a:r>
            <a:r>
              <a:rPr lang="en-US" sz="1600" dirty="0"/>
              <a:t>, </a:t>
            </a:r>
            <a:r>
              <a:rPr lang="en-US" sz="1600" dirty="0" err="1"/>
              <a:t>ispeakhour</a:t>
            </a:r>
            <a:r>
              <a:rPr lang="en-US" sz="1600" dirty="0"/>
              <a:t> &amp; more, checked feature importance. I have used all these below features for training my model</a:t>
            </a:r>
          </a:p>
        </p:txBody>
      </p:sp>
      <p:pic>
        <p:nvPicPr>
          <p:cNvPr id="3" name="Picture 2" descr="A screenshot of a computer&#10;&#10;Description automatically generated">
            <a:extLst>
              <a:ext uri="{FF2B5EF4-FFF2-40B4-BE49-F238E27FC236}">
                <a16:creationId xmlns:a16="http://schemas.microsoft.com/office/drawing/2014/main" id="{68F55750-B845-7129-B24C-C97CAEE10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67" y="2242086"/>
            <a:ext cx="5966533" cy="4074420"/>
          </a:xfrm>
          <a:prstGeom prst="rect">
            <a:avLst/>
          </a:prstGeom>
        </p:spPr>
      </p:pic>
      <p:pic>
        <p:nvPicPr>
          <p:cNvPr id="6" name="Picture 5" descr="A graph with numbers and a red line&#10;&#10;Description automatically generated">
            <a:extLst>
              <a:ext uri="{FF2B5EF4-FFF2-40B4-BE49-F238E27FC236}">
                <a16:creationId xmlns:a16="http://schemas.microsoft.com/office/drawing/2014/main" id="{57D47F7E-E36D-5213-0895-67BA60469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0165" y="2313206"/>
            <a:ext cx="5374788" cy="3786356"/>
          </a:xfrm>
          <a:prstGeom prst="rect">
            <a:avLst/>
          </a:prstGeom>
        </p:spPr>
      </p:pic>
    </p:spTree>
    <p:extLst>
      <p:ext uri="{BB962C8B-B14F-4D97-AF65-F5344CB8AC3E}">
        <p14:creationId xmlns:p14="http://schemas.microsoft.com/office/powerpoint/2010/main" val="319385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9640F035-A285-89A0-F2F8-B1F1AC0DA9DD}"/>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C506803-E026-5F62-1928-70A58D4CC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20CFA02F-183B-A3BE-54CF-90E263904EB8}"/>
              </a:ext>
            </a:extLst>
          </p:cNvPr>
          <p:cNvSpPr>
            <a:spLocks noGrp="1"/>
          </p:cNvSpPr>
          <p:nvPr>
            <p:ph type="sldNum" sz="quarter" idx="12"/>
          </p:nvPr>
        </p:nvSpPr>
        <p:spPr/>
        <p:txBody>
          <a:bodyPr/>
          <a:lstStyle/>
          <a:p>
            <a:fld id="{D1C67B19-C6FB-494D-B9BE-B3B19EFE7CEC}" type="slidenum">
              <a:rPr lang="en-US" smtClean="0">
                <a:solidFill>
                  <a:schemeClr val="tx2"/>
                </a:solidFill>
              </a:rPr>
              <a:t>21</a:t>
            </a:fld>
            <a:endParaRPr lang="en-US">
              <a:solidFill>
                <a:schemeClr val="tx2"/>
              </a:solidFill>
            </a:endParaRPr>
          </a:p>
        </p:txBody>
      </p:sp>
      <p:sp>
        <p:nvSpPr>
          <p:cNvPr id="7" name="Title 8">
            <a:extLst>
              <a:ext uri="{FF2B5EF4-FFF2-40B4-BE49-F238E27FC236}">
                <a16:creationId xmlns:a16="http://schemas.microsoft.com/office/drawing/2014/main" id="{48011999-97AD-2F27-D391-7D77EACBB728}"/>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TRAIN,TEST &amp; VALIDATED COMBINED SAMPLE</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F359D92-392C-5538-3F49-7473067EDF08}"/>
              </a:ext>
            </a:extLst>
          </p:cNvPr>
          <p:cNvSpPr txBox="1"/>
          <p:nvPr/>
        </p:nvSpPr>
        <p:spPr>
          <a:xfrm>
            <a:off x="637467" y="1632985"/>
            <a:ext cx="980701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5</a:t>
            </a:r>
            <a:r>
              <a:rPr lang="en-US" sz="1600" dirty="0">
                <a:solidFill>
                  <a:schemeClr val="tx2"/>
                </a:solidFill>
                <a:effectLst>
                  <a:innerShdw blurRad="63500" dist="50800" dir="16200000">
                    <a:prstClr val="black">
                      <a:alpha val="50000"/>
                    </a:prstClr>
                  </a:innerShdw>
                </a:effectLst>
                <a:latin typeface=".SF NS"/>
              </a:rPr>
              <a:t>: Accuracy &amp; Precision</a:t>
            </a:r>
            <a:endParaRPr lang="en-US" sz="1600" dirty="0"/>
          </a:p>
        </p:txBody>
      </p:sp>
      <p:sp>
        <p:nvSpPr>
          <p:cNvPr id="12" name="TextBox 11">
            <a:extLst>
              <a:ext uri="{FF2B5EF4-FFF2-40B4-BE49-F238E27FC236}">
                <a16:creationId xmlns:a16="http://schemas.microsoft.com/office/drawing/2014/main" id="{D1EE6DFF-B7C1-BE7B-EE02-BA14972F6698}"/>
              </a:ext>
            </a:extLst>
          </p:cNvPr>
          <p:cNvSpPr txBox="1"/>
          <p:nvPr/>
        </p:nvSpPr>
        <p:spPr>
          <a:xfrm>
            <a:off x="637467" y="5570790"/>
            <a:ext cx="10821107" cy="1169551"/>
          </a:xfrm>
          <a:prstGeom prst="rect">
            <a:avLst/>
          </a:prstGeom>
          <a:solidFill>
            <a:schemeClr val="bg1"/>
          </a:solidFill>
        </p:spPr>
        <p:txBody>
          <a:bodyPr wrap="square" rtlCol="0">
            <a:spAutoFit/>
          </a:bodyPr>
          <a:lstStyle/>
          <a:p>
            <a:r>
              <a:rPr lang="en-US" sz="1400" b="1" u="sng" dirty="0">
                <a:solidFill>
                  <a:schemeClr val="tx2"/>
                </a:solidFill>
                <a:effectLst>
                  <a:innerShdw blurRad="63500" dist="50800" dir="16200000">
                    <a:prstClr val="black">
                      <a:alpha val="50000"/>
                    </a:prstClr>
                  </a:innerShdw>
                </a:effectLst>
                <a:latin typeface=".SF NS"/>
              </a:rPr>
              <a:t>Conclusion</a:t>
            </a:r>
            <a:r>
              <a:rPr lang="en-US" sz="1400" dirty="0">
                <a:solidFill>
                  <a:schemeClr val="tx2"/>
                </a:solidFill>
                <a:effectLst>
                  <a:innerShdw blurRad="63500" dist="50800" dir="16200000">
                    <a:prstClr val="black">
                      <a:alpha val="50000"/>
                    </a:prstClr>
                  </a:innerShdw>
                </a:effectLst>
                <a:latin typeface=".SF NS"/>
              </a:rPr>
              <a:t>: </a:t>
            </a:r>
          </a:p>
          <a:p>
            <a:r>
              <a:rPr lang="en-US" sz="1400" dirty="0">
                <a:solidFill>
                  <a:schemeClr val="tx2"/>
                </a:solidFill>
                <a:effectLst>
                  <a:innerShdw blurRad="63500" dist="50800" dir="16200000">
                    <a:prstClr val="black">
                      <a:alpha val="50000"/>
                    </a:prstClr>
                  </a:innerShdw>
                </a:effectLst>
                <a:latin typeface=".SF NS"/>
              </a:rPr>
              <a:t>1)Accuracy: 62.55% , Precision: 63.16%, F1 score: 73.1%, Recall: 86.77%</a:t>
            </a:r>
          </a:p>
          <a:p>
            <a:endParaRPr lang="en-US" sz="1400" dirty="0">
              <a:solidFill>
                <a:schemeClr val="tx2"/>
              </a:solidFill>
              <a:effectLst>
                <a:innerShdw blurRad="63500" dist="50800" dir="16200000">
                  <a:prstClr val="black">
                    <a:alpha val="50000"/>
                  </a:prstClr>
                </a:innerShdw>
              </a:effectLst>
              <a:latin typeface=".SF NS"/>
            </a:endParaRPr>
          </a:p>
          <a:p>
            <a:r>
              <a:rPr lang="en-US" sz="1400" dirty="0">
                <a:solidFill>
                  <a:schemeClr val="tx2"/>
                </a:solidFill>
                <a:effectLst>
                  <a:innerShdw blurRad="63500" dist="50800" dir="16200000">
                    <a:prstClr val="black">
                      <a:alpha val="50000"/>
                    </a:prstClr>
                  </a:innerShdw>
                </a:effectLst>
                <a:latin typeface=".SF NS"/>
              </a:rPr>
              <a:t>My accuracy &amp; precision suggest that there is </a:t>
            </a:r>
            <a:r>
              <a:rPr lang="en-US" sz="1400" dirty="0">
                <a:solidFill>
                  <a:schemeClr val="tx2"/>
                </a:solidFill>
              </a:rPr>
              <a:t>room for improvement in overall predictive performance. My recall shows that it is good at capturing true positives. My F1 score suggests that the model is relatively balanced but leans toward prioritizing recall over precision.</a:t>
            </a:r>
          </a:p>
        </p:txBody>
      </p:sp>
      <p:pic>
        <p:nvPicPr>
          <p:cNvPr id="16" name="Picture 15" descr="A graph of a negative matrix&#10;&#10;Description automatically generated with medium confidence">
            <a:extLst>
              <a:ext uri="{FF2B5EF4-FFF2-40B4-BE49-F238E27FC236}">
                <a16:creationId xmlns:a16="http://schemas.microsoft.com/office/drawing/2014/main" id="{5FF5283C-5C99-6D16-A902-10D032C03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523" y="2182569"/>
            <a:ext cx="4940300" cy="3263191"/>
          </a:xfrm>
          <a:prstGeom prst="rect">
            <a:avLst/>
          </a:prstGeom>
        </p:spPr>
      </p:pic>
      <p:pic>
        <p:nvPicPr>
          <p:cNvPr id="20" name="Picture 19" descr="A screenshot of a computer code&#10;&#10;Description automatically generated">
            <a:extLst>
              <a:ext uri="{FF2B5EF4-FFF2-40B4-BE49-F238E27FC236}">
                <a16:creationId xmlns:a16="http://schemas.microsoft.com/office/drawing/2014/main" id="{D3802DB9-2F05-F45A-C1B7-F25B1D452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67" y="2182569"/>
            <a:ext cx="5214693" cy="3263190"/>
          </a:xfrm>
          <a:prstGeom prst="rect">
            <a:avLst/>
          </a:prstGeom>
        </p:spPr>
      </p:pic>
    </p:spTree>
    <p:extLst>
      <p:ext uri="{BB962C8B-B14F-4D97-AF65-F5344CB8AC3E}">
        <p14:creationId xmlns:p14="http://schemas.microsoft.com/office/powerpoint/2010/main" val="311775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8C3F27D7-8AED-9E9A-FBDA-47B510BED33F}"/>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584E447A-DB99-C8AC-75CB-A200481B5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31A081F8-92AE-351F-86CE-75C97E3AA35D}"/>
              </a:ext>
            </a:extLst>
          </p:cNvPr>
          <p:cNvSpPr>
            <a:spLocks noGrp="1"/>
          </p:cNvSpPr>
          <p:nvPr>
            <p:ph type="sldNum" sz="quarter" idx="12"/>
          </p:nvPr>
        </p:nvSpPr>
        <p:spPr/>
        <p:txBody>
          <a:bodyPr/>
          <a:lstStyle/>
          <a:p>
            <a:fld id="{D1C67B19-C6FB-494D-B9BE-B3B19EFE7CEC}" type="slidenum">
              <a:rPr lang="en-US" smtClean="0">
                <a:solidFill>
                  <a:schemeClr val="tx2"/>
                </a:solidFill>
              </a:rPr>
              <a:t>22</a:t>
            </a:fld>
            <a:endParaRPr lang="en-US">
              <a:solidFill>
                <a:schemeClr val="tx2"/>
              </a:solidFill>
            </a:endParaRPr>
          </a:p>
        </p:txBody>
      </p:sp>
      <p:sp>
        <p:nvSpPr>
          <p:cNvPr id="7" name="Title 8">
            <a:extLst>
              <a:ext uri="{FF2B5EF4-FFF2-40B4-BE49-F238E27FC236}">
                <a16:creationId xmlns:a16="http://schemas.microsoft.com/office/drawing/2014/main" id="{561F677E-DB5A-69D8-FB20-0A67410E8B57}"/>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CREATED A PICKL FILE TO SHARE MY MODEL WITH TEAM</a:t>
            </a:r>
            <a:endParaRPr lang="en-US" sz="3600" dirty="0">
              <a:solidFill>
                <a:schemeClr val="tx2"/>
              </a:solidFill>
              <a:latin typeface="Calibri" panose="020F0502020204030204" pitchFamily="34" charset="0"/>
              <a:cs typeface="Calibri" panose="020F0502020204030204" pitchFamily="34" charset="0"/>
            </a:endParaRPr>
          </a:p>
        </p:txBody>
      </p:sp>
      <p:pic>
        <p:nvPicPr>
          <p:cNvPr id="8" name="Picture 7" descr="A screenshot of a computer code&#10;&#10;Description automatically generated">
            <a:extLst>
              <a:ext uri="{FF2B5EF4-FFF2-40B4-BE49-F238E27FC236}">
                <a16:creationId xmlns:a16="http://schemas.microsoft.com/office/drawing/2014/main" id="{6D4B2116-1BCE-0E58-DB92-E2CDF1F98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359" y="1804484"/>
            <a:ext cx="9215381" cy="2426423"/>
          </a:xfrm>
          <a:prstGeom prst="rect">
            <a:avLst/>
          </a:prstGeom>
        </p:spPr>
      </p:pic>
      <p:pic>
        <p:nvPicPr>
          <p:cNvPr id="11" name="Picture 10">
            <a:extLst>
              <a:ext uri="{FF2B5EF4-FFF2-40B4-BE49-F238E27FC236}">
                <a16:creationId xmlns:a16="http://schemas.microsoft.com/office/drawing/2014/main" id="{572590AA-2033-7DFA-31EF-B50BE44D6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359" y="5289068"/>
            <a:ext cx="4013200" cy="469900"/>
          </a:xfrm>
          <a:prstGeom prst="rect">
            <a:avLst/>
          </a:prstGeom>
        </p:spPr>
      </p:pic>
    </p:spTree>
    <p:extLst>
      <p:ext uri="{BB962C8B-B14F-4D97-AF65-F5344CB8AC3E}">
        <p14:creationId xmlns:p14="http://schemas.microsoft.com/office/powerpoint/2010/main" val="3764391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CC822BC-1387-43E9-53C7-6796CF5E16F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7363F21-7693-4F20-2B48-23FF2B9C7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24CDAF72-6D7B-6205-AD7C-F1483802AEC0}"/>
              </a:ext>
            </a:extLst>
          </p:cNvPr>
          <p:cNvSpPr>
            <a:spLocks noGrp="1"/>
          </p:cNvSpPr>
          <p:nvPr>
            <p:ph type="sldNum" sz="quarter" idx="12"/>
          </p:nvPr>
        </p:nvSpPr>
        <p:spPr/>
        <p:txBody>
          <a:bodyPr/>
          <a:lstStyle/>
          <a:p>
            <a:fld id="{D1C67B19-C6FB-494D-B9BE-B3B19EFE7CEC}" type="slidenum">
              <a:rPr lang="en-US" smtClean="0">
                <a:solidFill>
                  <a:schemeClr val="tx2"/>
                </a:solidFill>
              </a:rPr>
              <a:t>23</a:t>
            </a:fld>
            <a:endParaRPr lang="en-US">
              <a:solidFill>
                <a:schemeClr val="tx2"/>
              </a:solidFill>
            </a:endParaRPr>
          </a:p>
        </p:txBody>
      </p:sp>
      <p:sp>
        <p:nvSpPr>
          <p:cNvPr id="4" name="TextBox 3">
            <a:extLst>
              <a:ext uri="{FF2B5EF4-FFF2-40B4-BE49-F238E27FC236}">
                <a16:creationId xmlns:a16="http://schemas.microsoft.com/office/drawing/2014/main" id="{A71B1F43-EE7A-3AA2-1910-9F3536DA6A01}"/>
              </a:ext>
            </a:extLst>
          </p:cNvPr>
          <p:cNvSpPr txBox="1"/>
          <p:nvPr/>
        </p:nvSpPr>
        <p:spPr>
          <a:xfrm>
            <a:off x="357546" y="2197081"/>
            <a:ext cx="11236959" cy="1938992"/>
          </a:xfrm>
          <a:prstGeom prst="rect">
            <a:avLst/>
          </a:prstGeom>
          <a:solidFill>
            <a:schemeClr val="bg1"/>
          </a:solidFill>
        </p:spPr>
        <p:txBody>
          <a:bodyPr wrap="square" rtlCol="0">
            <a:spAutoFit/>
          </a:bodyPr>
          <a:lstStyle/>
          <a:p>
            <a:pPr algn="ctr"/>
            <a:r>
              <a:rPr lang="en-US" sz="6000" b="1" u="sng" dirty="0">
                <a:solidFill>
                  <a:schemeClr val="tx2"/>
                </a:solidFill>
                <a:effectLst>
                  <a:innerShdw blurRad="63500" dist="50800" dir="16200000">
                    <a:prstClr val="black">
                      <a:alpha val="50000"/>
                    </a:prstClr>
                  </a:innerShdw>
                </a:effectLst>
                <a:latin typeface=".SF NS"/>
              </a:rPr>
              <a:t>Model Chosen By </a:t>
            </a:r>
            <a:r>
              <a:rPr lang="en-US" sz="6000" b="1" u="sng" dirty="0" err="1">
                <a:solidFill>
                  <a:schemeClr val="tx2"/>
                </a:solidFill>
                <a:effectLst>
                  <a:innerShdw blurRad="63500" dist="50800" dir="16200000">
                    <a:prstClr val="black">
                      <a:alpha val="50000"/>
                    </a:prstClr>
                  </a:innerShdw>
                </a:effectLst>
                <a:latin typeface=".SF NS"/>
              </a:rPr>
              <a:t>Team</a:t>
            </a:r>
            <a:r>
              <a:rPr lang="en-US" sz="6000" dirty="0" err="1">
                <a:solidFill>
                  <a:schemeClr val="tx2"/>
                </a:solidFill>
                <a:effectLst>
                  <a:innerShdw blurRad="63500" dist="50800" dir="16200000">
                    <a:prstClr val="black">
                      <a:alpha val="50000"/>
                    </a:prstClr>
                  </a:innerShdw>
                </a:effectLst>
                <a:latin typeface=".SF NS"/>
              </a:rPr>
              <a:t>:Gradient</a:t>
            </a:r>
            <a:r>
              <a:rPr lang="en-US" sz="6000" dirty="0">
                <a:solidFill>
                  <a:schemeClr val="tx2"/>
                </a:solidFill>
                <a:effectLst>
                  <a:innerShdw blurRad="63500" dist="50800" dir="16200000">
                    <a:prstClr val="black">
                      <a:alpha val="50000"/>
                    </a:prstClr>
                  </a:innerShdw>
                </a:effectLst>
                <a:latin typeface=".SF NS"/>
              </a:rPr>
              <a:t> Boosting Models</a:t>
            </a:r>
            <a:endParaRPr lang="en-US" sz="6000" dirty="0">
              <a:effectLst/>
              <a:latin typeface="Helvetica Neue" panose="02000503000000020004" pitchFamily="2" charset="0"/>
            </a:endParaRPr>
          </a:p>
        </p:txBody>
      </p:sp>
      <p:sp>
        <p:nvSpPr>
          <p:cNvPr id="7" name="Title 8">
            <a:extLst>
              <a:ext uri="{FF2B5EF4-FFF2-40B4-BE49-F238E27FC236}">
                <a16:creationId xmlns:a16="http://schemas.microsoft.com/office/drawing/2014/main" id="{E3ADE1C8-C042-E0EE-966D-310B475043C6}"/>
              </a:ext>
            </a:extLst>
          </p:cNvPr>
          <p:cNvSpPr>
            <a:spLocks noGrp="1"/>
          </p:cNvSpPr>
          <p:nvPr>
            <p:ph type="title"/>
          </p:nvPr>
        </p:nvSpPr>
        <p:spPr>
          <a:xfrm>
            <a:off x="357546" y="-80707"/>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CHOOSE ANOTHER MODEL</a:t>
            </a:r>
            <a:br>
              <a:rPr lang="en-US" sz="3200" b="1" dirty="0">
                <a:solidFill>
                  <a:schemeClr val="tx2"/>
                </a:solidFill>
                <a:latin typeface="Calibri" panose="020F0502020204030204" pitchFamily="34" charset="0"/>
                <a:cs typeface="Calibri" panose="020F0502020204030204" pitchFamily="34" charset="0"/>
              </a:rPr>
            </a:br>
            <a:endParaRPr lang="en-US" sz="2000" dirty="0">
              <a:solidFill>
                <a:schemeClr val="tx2"/>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2FF683A-53F0-BF25-DD11-0807596D4A28}"/>
              </a:ext>
            </a:extLst>
          </p:cNvPr>
          <p:cNvSpPr txBox="1"/>
          <p:nvPr/>
        </p:nvSpPr>
        <p:spPr>
          <a:xfrm>
            <a:off x="1900383" y="4826064"/>
            <a:ext cx="7984835" cy="830997"/>
          </a:xfrm>
          <a:prstGeom prst="rect">
            <a:avLst/>
          </a:prstGeom>
          <a:solidFill>
            <a:schemeClr val="bg1"/>
          </a:solidFill>
        </p:spPr>
        <p:txBody>
          <a:bodyPr wrap="square" rtlCol="0">
            <a:spAutoFit/>
          </a:bodyPr>
          <a:lstStyle/>
          <a:p>
            <a:pPr algn="ctr"/>
            <a:r>
              <a:rPr lang="en-US" sz="1600" b="1" u="sng" dirty="0">
                <a:solidFill>
                  <a:schemeClr val="tx2"/>
                </a:solidFill>
                <a:effectLst>
                  <a:innerShdw blurRad="63500" dist="50800" dir="16200000">
                    <a:prstClr val="black">
                      <a:alpha val="50000"/>
                    </a:prstClr>
                  </a:innerShdw>
                </a:effectLst>
                <a:latin typeface=".SF NS"/>
              </a:rPr>
              <a:t>Why</a:t>
            </a:r>
            <a:r>
              <a:rPr lang="en-US" sz="1600" dirty="0">
                <a:solidFill>
                  <a:schemeClr val="tx2"/>
                </a:solidFill>
                <a:effectLst>
                  <a:innerShdw blurRad="63500" dist="50800" dir="16200000">
                    <a:prstClr val="black">
                      <a:alpha val="50000"/>
                    </a:prstClr>
                  </a:innerShdw>
                </a:effectLst>
                <a:latin typeface=".SF NS"/>
              </a:rPr>
              <a:t>: </a:t>
            </a:r>
            <a:r>
              <a:rPr lang="en-US" sz="1600" dirty="0"/>
              <a:t>because they handle complex, nonlinear relationships between features and optimize performance by reducing bias and variance. They are highly flexible, work well with imbalanced datasets, and often outperform simpler models like Random Forest. </a:t>
            </a:r>
            <a:endParaRPr lang="en-US" sz="1600" dirty="0">
              <a:effectLst/>
              <a:latin typeface="Helvetica Neue" panose="02000503000000020004" pitchFamily="2" charset="0"/>
            </a:endParaRPr>
          </a:p>
        </p:txBody>
      </p:sp>
      <p:sp>
        <p:nvSpPr>
          <p:cNvPr id="5" name="TextBox 4">
            <a:extLst>
              <a:ext uri="{FF2B5EF4-FFF2-40B4-BE49-F238E27FC236}">
                <a16:creationId xmlns:a16="http://schemas.microsoft.com/office/drawing/2014/main" id="{E27808BE-E013-30B1-E271-64D82E6BF2B7}"/>
              </a:ext>
            </a:extLst>
          </p:cNvPr>
          <p:cNvSpPr txBox="1"/>
          <p:nvPr/>
        </p:nvSpPr>
        <p:spPr>
          <a:xfrm>
            <a:off x="1727663" y="1616437"/>
            <a:ext cx="7984835" cy="338554"/>
          </a:xfrm>
          <a:prstGeom prst="rect">
            <a:avLst/>
          </a:prstGeom>
          <a:solidFill>
            <a:schemeClr val="bg1"/>
          </a:solidFill>
        </p:spPr>
        <p:txBody>
          <a:bodyPr wrap="square" rtlCol="0">
            <a:spAutoFit/>
          </a:bodyPr>
          <a:lstStyle/>
          <a:p>
            <a:pPr algn="ctr"/>
            <a:r>
              <a:rPr lang="en-US" sz="1600" b="1" u="sng" dirty="0">
                <a:latin typeface="Helvetica Neue" panose="02000503000000020004" pitchFamily="2" charset="0"/>
              </a:rPr>
              <a:t>Performed this individually due to no results from team</a:t>
            </a:r>
            <a:endParaRPr lang="en-US" sz="1600" b="1" u="sng" dirty="0">
              <a:effectLst/>
              <a:latin typeface="Helvetica Neue" panose="02000503000000020004" pitchFamily="2" charset="0"/>
            </a:endParaRPr>
          </a:p>
        </p:txBody>
      </p:sp>
    </p:spTree>
    <p:extLst>
      <p:ext uri="{BB962C8B-B14F-4D97-AF65-F5344CB8AC3E}">
        <p14:creationId xmlns:p14="http://schemas.microsoft.com/office/powerpoint/2010/main" val="310424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D306C7F-A191-814F-D641-4A4E0CDC3CE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7AC6700-8A08-2912-371A-9AF54B2AA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5F4D92B2-766F-D01A-28A4-55459AF10C0C}"/>
              </a:ext>
            </a:extLst>
          </p:cNvPr>
          <p:cNvSpPr>
            <a:spLocks noGrp="1"/>
          </p:cNvSpPr>
          <p:nvPr>
            <p:ph type="sldNum" sz="quarter" idx="12"/>
          </p:nvPr>
        </p:nvSpPr>
        <p:spPr/>
        <p:txBody>
          <a:bodyPr/>
          <a:lstStyle/>
          <a:p>
            <a:fld id="{D1C67B19-C6FB-494D-B9BE-B3B19EFE7CEC}" type="slidenum">
              <a:rPr lang="en-US" smtClean="0">
                <a:solidFill>
                  <a:schemeClr val="tx2"/>
                </a:solidFill>
              </a:rPr>
              <a:t>24</a:t>
            </a:fld>
            <a:endParaRPr lang="en-US">
              <a:solidFill>
                <a:schemeClr val="tx2"/>
              </a:solidFill>
            </a:endParaRPr>
          </a:p>
        </p:txBody>
      </p:sp>
      <p:sp>
        <p:nvSpPr>
          <p:cNvPr id="7" name="Title 8">
            <a:extLst>
              <a:ext uri="{FF2B5EF4-FFF2-40B4-BE49-F238E27FC236}">
                <a16:creationId xmlns:a16="http://schemas.microsoft.com/office/drawing/2014/main" id="{2FFE364F-4989-FFDD-800F-2680A64E5EE5}"/>
              </a:ext>
            </a:extLst>
          </p:cNvPr>
          <p:cNvSpPr>
            <a:spLocks noGrp="1"/>
          </p:cNvSpPr>
          <p:nvPr>
            <p:ph type="title"/>
          </p:nvPr>
        </p:nvSpPr>
        <p:spPr>
          <a:xfrm>
            <a:off x="381687" y="-430780"/>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ACCURACY &amp; PRECISION</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C87990F-FE6D-25A7-A5E0-B1FFAA237698}"/>
              </a:ext>
            </a:extLst>
          </p:cNvPr>
          <p:cNvSpPr txBox="1"/>
          <p:nvPr/>
        </p:nvSpPr>
        <p:spPr>
          <a:xfrm>
            <a:off x="4030906" y="1021127"/>
            <a:ext cx="3802453" cy="307777"/>
          </a:xfrm>
          <a:prstGeom prst="rect">
            <a:avLst/>
          </a:prstGeom>
          <a:solidFill>
            <a:schemeClr val="bg1"/>
          </a:solidFill>
        </p:spPr>
        <p:txBody>
          <a:bodyPr wrap="square" rtlCol="0">
            <a:spAutoFit/>
          </a:bodyPr>
          <a:lstStyle/>
          <a:p>
            <a:r>
              <a:rPr lang="en-US" sz="1400" dirty="0">
                <a:solidFill>
                  <a:schemeClr val="tx2"/>
                </a:solidFill>
                <a:effectLst>
                  <a:innerShdw blurRad="63500" dist="50800" dir="16200000">
                    <a:prstClr val="black">
                      <a:alpha val="50000"/>
                    </a:prstClr>
                  </a:innerShdw>
                </a:effectLst>
                <a:latin typeface=".SF NS"/>
              </a:rPr>
              <a:t>Data Preprocessing steps same as before</a:t>
            </a:r>
          </a:p>
        </p:txBody>
      </p:sp>
      <p:sp>
        <p:nvSpPr>
          <p:cNvPr id="2" name="TextBox 1">
            <a:extLst>
              <a:ext uri="{FF2B5EF4-FFF2-40B4-BE49-F238E27FC236}">
                <a16:creationId xmlns:a16="http://schemas.microsoft.com/office/drawing/2014/main" id="{B993F3BA-24FE-3584-55E7-81040F123DD2}"/>
              </a:ext>
            </a:extLst>
          </p:cNvPr>
          <p:cNvSpPr txBox="1"/>
          <p:nvPr/>
        </p:nvSpPr>
        <p:spPr>
          <a:xfrm>
            <a:off x="221700" y="1369125"/>
            <a:ext cx="5173259" cy="1200329"/>
          </a:xfrm>
          <a:prstGeom prst="rect">
            <a:avLst/>
          </a:prstGeom>
          <a:solidFill>
            <a:schemeClr val="bg1"/>
          </a:solidFill>
        </p:spPr>
        <p:txBody>
          <a:bodyPr wrap="square" rtlCol="0">
            <a:spAutoFit/>
          </a:bodyPr>
          <a:lstStyle/>
          <a:p>
            <a:r>
              <a:rPr lang="en-US" sz="1200" b="1" u="sng" dirty="0">
                <a:solidFill>
                  <a:schemeClr val="tx2"/>
                </a:solidFill>
                <a:effectLst>
                  <a:innerShdw blurRad="63500" dist="50800" dir="16200000">
                    <a:prstClr val="black">
                      <a:alpha val="50000"/>
                    </a:prstClr>
                  </a:innerShdw>
                </a:effectLst>
                <a:latin typeface=".SF NS"/>
              </a:rPr>
              <a:t>Step 1</a:t>
            </a:r>
            <a:r>
              <a:rPr lang="en-US" sz="1200" dirty="0">
                <a:solidFill>
                  <a:schemeClr val="tx2"/>
                </a:solidFill>
                <a:effectLst>
                  <a:innerShdw blurRad="63500" dist="50800" dir="16200000">
                    <a:prstClr val="black">
                      <a:alpha val="50000"/>
                    </a:prstClr>
                  </a:innerShdw>
                </a:effectLst>
                <a:latin typeface=".SF NS"/>
              </a:rPr>
              <a:t>: </a:t>
            </a:r>
            <a:r>
              <a:rPr lang="en-US" sz="1200" dirty="0"/>
              <a:t>The individual models (e.g., </a:t>
            </a:r>
            <a:r>
              <a:rPr lang="en-US" sz="1200" dirty="0" err="1"/>
              <a:t>XGBoost</a:t>
            </a:r>
            <a:r>
              <a:rPr lang="en-US" sz="1200" dirty="0"/>
              <a:t>, </a:t>
            </a:r>
            <a:r>
              <a:rPr lang="en-US" sz="1200" dirty="0" err="1"/>
              <a:t>LightGBM</a:t>
            </a:r>
            <a:r>
              <a:rPr lang="en-US" sz="1200" dirty="0"/>
              <a:t>, and </a:t>
            </a:r>
            <a:r>
              <a:rPr lang="en-US" sz="1200" dirty="0" err="1"/>
              <a:t>CatBoost</a:t>
            </a:r>
            <a:r>
              <a:rPr lang="en-US" sz="1200" dirty="0"/>
              <a:t>) are trained on the same dataset. The Voting Ensemble combines the predictions of the base models(soft voting) -</a:t>
            </a:r>
            <a:br>
              <a:rPr lang="en-US" sz="1200" dirty="0"/>
            </a:br>
            <a:r>
              <a:rPr lang="en-US" sz="1200" dirty="0"/>
              <a:t>Each model provides probabilities for each class. The ensemble averages these probabilities and selects the class with the highest average probability as the final prediction.</a:t>
            </a:r>
            <a:endParaRPr lang="en-US" sz="1200" dirty="0">
              <a:solidFill>
                <a:schemeClr val="tx2"/>
              </a:solidFill>
              <a:effectLst>
                <a:innerShdw blurRad="63500" dist="50800" dir="16200000">
                  <a:prstClr val="black">
                    <a:alpha val="50000"/>
                  </a:prstClr>
                </a:innerShdw>
              </a:effectLst>
              <a:latin typeface=".SF NS"/>
            </a:endParaRPr>
          </a:p>
        </p:txBody>
      </p:sp>
      <p:pic>
        <p:nvPicPr>
          <p:cNvPr id="6" name="Picture 5" descr="A screenshot of a computer&#10;&#10;Description automatically generated">
            <a:extLst>
              <a:ext uri="{FF2B5EF4-FFF2-40B4-BE49-F238E27FC236}">
                <a16:creationId xmlns:a16="http://schemas.microsoft.com/office/drawing/2014/main" id="{990D2B9D-F455-4E71-EC1B-725FBACEE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90" y="2609676"/>
            <a:ext cx="4646976" cy="3858750"/>
          </a:xfrm>
          <a:prstGeom prst="rect">
            <a:avLst/>
          </a:prstGeom>
        </p:spPr>
      </p:pic>
      <p:sp>
        <p:nvSpPr>
          <p:cNvPr id="13" name="TextBox 12">
            <a:extLst>
              <a:ext uri="{FF2B5EF4-FFF2-40B4-BE49-F238E27FC236}">
                <a16:creationId xmlns:a16="http://schemas.microsoft.com/office/drawing/2014/main" id="{2277BC2C-A32D-AA3B-ADE9-6885E84B026D}"/>
              </a:ext>
            </a:extLst>
          </p:cNvPr>
          <p:cNvSpPr txBox="1"/>
          <p:nvPr/>
        </p:nvSpPr>
        <p:spPr>
          <a:xfrm>
            <a:off x="5394959" y="5541439"/>
            <a:ext cx="5173259" cy="1015663"/>
          </a:xfrm>
          <a:prstGeom prst="rect">
            <a:avLst/>
          </a:prstGeom>
          <a:solidFill>
            <a:schemeClr val="bg1"/>
          </a:solidFill>
        </p:spPr>
        <p:txBody>
          <a:bodyPr wrap="square" rtlCol="0">
            <a:spAutoFit/>
          </a:bodyPr>
          <a:lstStyle/>
          <a:p>
            <a:r>
              <a:rPr lang="en-US" sz="1200" b="1" u="sng" dirty="0">
                <a:solidFill>
                  <a:schemeClr val="tx2"/>
                </a:solidFill>
                <a:effectLst>
                  <a:innerShdw blurRad="63500" dist="50800" dir="16200000">
                    <a:prstClr val="black">
                      <a:alpha val="50000"/>
                    </a:prstClr>
                  </a:innerShdw>
                </a:effectLst>
                <a:latin typeface=".SF NS"/>
              </a:rPr>
              <a:t>Conclusion</a:t>
            </a:r>
            <a:r>
              <a:rPr lang="en-US" sz="1200" dirty="0">
                <a:solidFill>
                  <a:schemeClr val="tx2"/>
                </a:solidFill>
                <a:effectLst>
                  <a:innerShdw blurRad="63500" dist="50800" dir="16200000">
                    <a:prstClr val="black">
                      <a:alpha val="50000"/>
                    </a:prstClr>
                  </a:innerShdw>
                </a:effectLst>
                <a:latin typeface=".SF NS"/>
              </a:rPr>
              <a:t>: </a:t>
            </a:r>
            <a:r>
              <a:rPr lang="en-US" sz="1200" dirty="0"/>
              <a:t>By combining the strengths of multiple models, voting ensembles reduce bias and variance, leading to better overall performance. The Voting Ensemble provides the most balanced performance with high precision(62.30%) and comparable accuracy(63.09%). If we prioritize </a:t>
            </a:r>
            <a:r>
              <a:rPr lang="en-US" sz="1200" b="1" dirty="0"/>
              <a:t>accuracy</a:t>
            </a:r>
            <a:r>
              <a:rPr lang="en-US" sz="1200" dirty="0"/>
              <a:t>, we could also consider </a:t>
            </a:r>
            <a:r>
              <a:rPr lang="en-US" sz="1200" b="1" dirty="0" err="1"/>
              <a:t>LightGBM</a:t>
            </a:r>
            <a:r>
              <a:rPr lang="en-US" sz="1200" dirty="0"/>
              <a:t>, as its accuracy is marginally higher. </a:t>
            </a:r>
            <a:endParaRPr lang="en-US" sz="1200" dirty="0">
              <a:solidFill>
                <a:schemeClr val="tx2"/>
              </a:solidFill>
              <a:effectLst>
                <a:innerShdw blurRad="63500" dist="50800" dir="16200000">
                  <a:prstClr val="black">
                    <a:alpha val="50000"/>
                  </a:prstClr>
                </a:innerShdw>
              </a:effectLst>
              <a:latin typeface=".SF NS"/>
            </a:endParaRPr>
          </a:p>
        </p:txBody>
      </p:sp>
      <p:pic>
        <p:nvPicPr>
          <p:cNvPr id="20" name="Picture 19" descr="A screenshot of a computer code&#10;&#10;Description automatically generated">
            <a:extLst>
              <a:ext uri="{FF2B5EF4-FFF2-40B4-BE49-F238E27FC236}">
                <a16:creationId xmlns:a16="http://schemas.microsoft.com/office/drawing/2014/main" id="{AE434A90-ECA2-4713-516B-05DE609DA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560" y="1620641"/>
            <a:ext cx="5832096" cy="3688686"/>
          </a:xfrm>
          <a:prstGeom prst="rect">
            <a:avLst/>
          </a:prstGeom>
        </p:spPr>
      </p:pic>
    </p:spTree>
    <p:extLst>
      <p:ext uri="{BB962C8B-B14F-4D97-AF65-F5344CB8AC3E}">
        <p14:creationId xmlns:p14="http://schemas.microsoft.com/office/powerpoint/2010/main" val="2769202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35A-0F8D-4943-9C9D-0F8D416E4AC1}"/>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a:bodyPr>
          <a:lstStyle/>
          <a:p>
            <a:pPr algn="ct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Team Conclusion Slides</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18724BF3-CF08-40A2-82C5-C71C726F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0" name="Graphic 9" descr="Airplane">
            <a:extLst>
              <a:ext uri="{FF2B5EF4-FFF2-40B4-BE49-F238E27FC236}">
                <a16:creationId xmlns:a16="http://schemas.microsoft.com/office/drawing/2014/main" id="{C8D95826-E85A-430D-B7C3-E51F01152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880397" y="2899783"/>
            <a:ext cx="376234" cy="528845"/>
          </a:xfrm>
          <a:prstGeom prst="rect">
            <a:avLst/>
          </a:prstGeom>
        </p:spPr>
      </p:pic>
      <p:sp>
        <p:nvSpPr>
          <p:cNvPr id="4" name="Slide Number Placeholder 3">
            <a:extLst>
              <a:ext uri="{FF2B5EF4-FFF2-40B4-BE49-F238E27FC236}">
                <a16:creationId xmlns:a16="http://schemas.microsoft.com/office/drawing/2014/main" id="{81EBCC3A-14E5-1780-0B48-2A9A4A28D140}"/>
              </a:ext>
            </a:extLst>
          </p:cNvPr>
          <p:cNvSpPr>
            <a:spLocks noGrp="1"/>
          </p:cNvSpPr>
          <p:nvPr>
            <p:ph type="sldNum" sz="quarter" idx="12"/>
          </p:nvPr>
        </p:nvSpPr>
        <p:spPr/>
        <p:txBody>
          <a:bodyPr/>
          <a:lstStyle/>
          <a:p>
            <a:fld id="{D1C67B19-C6FB-494D-B9BE-B3B19EFE7CEC}" type="slidenum">
              <a:rPr lang="en-US" smtClean="0">
                <a:solidFill>
                  <a:schemeClr val="tx2"/>
                </a:solidFill>
              </a:rPr>
              <a:t>25</a:t>
            </a:fld>
            <a:endParaRPr lang="en-US">
              <a:solidFill>
                <a:schemeClr val="tx2"/>
              </a:solidFill>
            </a:endParaRPr>
          </a:p>
        </p:txBody>
      </p:sp>
    </p:spTree>
    <p:extLst>
      <p:ext uri="{BB962C8B-B14F-4D97-AF65-F5344CB8AC3E}">
        <p14:creationId xmlns:p14="http://schemas.microsoft.com/office/powerpoint/2010/main" val="3902326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E034B49B-F442-A447-7BE2-BDF3529E6CD2}"/>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C3EC94C-0D49-DFDE-B1C5-D2EC3883F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A5B03D4D-6046-F80A-E270-AE3E0A95AD47}"/>
              </a:ext>
            </a:extLst>
          </p:cNvPr>
          <p:cNvSpPr>
            <a:spLocks noGrp="1"/>
          </p:cNvSpPr>
          <p:nvPr>
            <p:ph type="sldNum" sz="quarter" idx="12"/>
          </p:nvPr>
        </p:nvSpPr>
        <p:spPr/>
        <p:txBody>
          <a:bodyPr/>
          <a:lstStyle/>
          <a:p>
            <a:fld id="{D1C67B19-C6FB-494D-B9BE-B3B19EFE7CEC}" type="slidenum">
              <a:rPr lang="en-US" smtClean="0">
                <a:solidFill>
                  <a:schemeClr val="tx2"/>
                </a:solidFill>
              </a:rPr>
              <a:t>26</a:t>
            </a:fld>
            <a:endParaRPr lang="en-US">
              <a:solidFill>
                <a:schemeClr val="tx2"/>
              </a:solidFill>
            </a:endParaRPr>
          </a:p>
        </p:txBody>
      </p:sp>
      <p:sp>
        <p:nvSpPr>
          <p:cNvPr id="7" name="Title 8">
            <a:extLst>
              <a:ext uri="{FF2B5EF4-FFF2-40B4-BE49-F238E27FC236}">
                <a16:creationId xmlns:a16="http://schemas.microsoft.com/office/drawing/2014/main" id="{3B736319-6A11-D7F3-4D0D-3D58547A13C2}"/>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USING THE BEST MODEL TO PREDICT 10 SAMPLES – USING RANDOMFOREST</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BDD6B5-DB1E-7B6B-7D39-3FBCA3BB41A1}"/>
              </a:ext>
            </a:extLst>
          </p:cNvPr>
          <p:cNvSpPr txBox="1"/>
          <p:nvPr/>
        </p:nvSpPr>
        <p:spPr>
          <a:xfrm>
            <a:off x="135751" y="5501280"/>
            <a:ext cx="10367593" cy="1169551"/>
          </a:xfrm>
          <a:prstGeom prst="rect">
            <a:avLst/>
          </a:prstGeom>
          <a:solidFill>
            <a:schemeClr val="bg1"/>
          </a:solidFill>
        </p:spPr>
        <p:txBody>
          <a:bodyPr wrap="square" rtlCol="0">
            <a:spAutoFit/>
          </a:bodyPr>
          <a:lstStyle/>
          <a:p>
            <a:r>
              <a:rPr lang="en-US" sz="1400" b="1" u="sng" dirty="0">
                <a:solidFill>
                  <a:schemeClr val="tx2"/>
                </a:solidFill>
                <a:effectLst>
                  <a:innerShdw blurRad="63500" dist="50800" dir="16200000">
                    <a:prstClr val="black">
                      <a:alpha val="50000"/>
                    </a:prstClr>
                  </a:innerShdw>
                </a:effectLst>
                <a:latin typeface=".SF NS"/>
              </a:rPr>
              <a:t>Conclusion</a:t>
            </a:r>
            <a:r>
              <a:rPr lang="en-US" sz="1400" dirty="0">
                <a:solidFill>
                  <a:schemeClr val="tx2"/>
                </a:solidFill>
                <a:effectLst>
                  <a:innerShdw blurRad="63500" dist="50800" dir="16200000">
                    <a:prstClr val="black">
                      <a:alpha val="50000"/>
                    </a:prstClr>
                  </a:innerShdw>
                </a:effectLst>
                <a:latin typeface=".SF NS"/>
              </a:rPr>
              <a:t>: </a:t>
            </a:r>
            <a:r>
              <a:rPr lang="en-US" sz="1400" dirty="0">
                <a:solidFill>
                  <a:schemeClr val="tx2"/>
                </a:solidFill>
              </a:rPr>
              <a:t>Currently, none of the models meets 90% precision and accuracy. Based on the results:</a:t>
            </a:r>
          </a:p>
          <a:p>
            <a:pPr>
              <a:buFont typeface="+mj-lt"/>
              <a:buAutoNum type="arabicPeriod"/>
            </a:pPr>
            <a:r>
              <a:rPr lang="en-US" sz="1400" b="1" dirty="0">
                <a:solidFill>
                  <a:schemeClr val="tx2"/>
                </a:solidFill>
              </a:rPr>
              <a:t>Precision</a:t>
            </a:r>
            <a:r>
              <a:rPr lang="en-US" sz="1400" dirty="0">
                <a:solidFill>
                  <a:schemeClr val="tx2"/>
                </a:solidFill>
              </a:rPr>
              <a:t>:</a:t>
            </a:r>
          </a:p>
          <a:p>
            <a:pPr marL="742950" lvl="1" indent="-285750">
              <a:buFont typeface="+mj-lt"/>
              <a:buAutoNum type="arabicPeriod"/>
            </a:pPr>
            <a:r>
              <a:rPr lang="en-US" sz="1400" dirty="0">
                <a:solidFill>
                  <a:schemeClr val="tx2"/>
                </a:solidFill>
              </a:rPr>
              <a:t>Random Forest has the highest precision (</a:t>
            </a:r>
            <a:r>
              <a:rPr lang="en-US" sz="1400" b="1" dirty="0">
                <a:solidFill>
                  <a:schemeClr val="tx2"/>
                </a:solidFill>
              </a:rPr>
              <a:t>63.16%</a:t>
            </a:r>
            <a:r>
              <a:rPr lang="en-US" sz="1400" dirty="0">
                <a:solidFill>
                  <a:schemeClr val="tx2"/>
                </a:solidFill>
              </a:rPr>
              <a:t>) among the models.</a:t>
            </a:r>
          </a:p>
          <a:p>
            <a:pPr>
              <a:buFont typeface="+mj-lt"/>
              <a:buAutoNum type="arabicPeriod"/>
            </a:pPr>
            <a:r>
              <a:rPr lang="en-US" sz="1400" b="1" dirty="0">
                <a:solidFill>
                  <a:schemeClr val="tx2"/>
                </a:solidFill>
              </a:rPr>
              <a:t>Accuracy</a:t>
            </a:r>
            <a:r>
              <a:rPr lang="en-US" sz="1400" dirty="0">
                <a:solidFill>
                  <a:schemeClr val="tx2"/>
                </a:solidFill>
              </a:rPr>
              <a:t>:</a:t>
            </a:r>
          </a:p>
          <a:p>
            <a:pPr marL="742950" lvl="1" indent="-285750">
              <a:buFont typeface="+mj-lt"/>
              <a:buAutoNum type="arabicPeriod"/>
            </a:pPr>
            <a:r>
              <a:rPr lang="en-US" sz="1400" dirty="0" err="1">
                <a:solidFill>
                  <a:schemeClr val="tx2"/>
                </a:solidFill>
              </a:rPr>
              <a:t>LightGBM</a:t>
            </a:r>
            <a:r>
              <a:rPr lang="en-US" sz="1400" dirty="0">
                <a:solidFill>
                  <a:schemeClr val="tx2"/>
                </a:solidFill>
              </a:rPr>
              <a:t> achieves the highest validation accuracy (</a:t>
            </a:r>
            <a:r>
              <a:rPr lang="en-US" sz="1400" b="1" dirty="0">
                <a:solidFill>
                  <a:schemeClr val="tx2"/>
                </a:solidFill>
              </a:rPr>
              <a:t>63.14%</a:t>
            </a:r>
            <a:r>
              <a:rPr lang="en-US" sz="1400" dirty="0">
                <a:solidFill>
                  <a:schemeClr val="tx2"/>
                </a:solidFill>
              </a:rPr>
              <a:t>).</a:t>
            </a:r>
          </a:p>
        </p:txBody>
      </p:sp>
      <p:pic>
        <p:nvPicPr>
          <p:cNvPr id="6" name="Picture 5" descr="A screenshot of a table&#10;&#10;Description automatically generated">
            <a:extLst>
              <a:ext uri="{FF2B5EF4-FFF2-40B4-BE49-F238E27FC236}">
                <a16:creationId xmlns:a16="http://schemas.microsoft.com/office/drawing/2014/main" id="{A49B1694-6A2E-9F80-2202-05C0E6169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51" y="1653789"/>
            <a:ext cx="3938409" cy="3671577"/>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747A230E-C846-AC1C-9350-2C4E95DCB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4160" y="1764911"/>
            <a:ext cx="5255370" cy="3560455"/>
          </a:xfrm>
          <a:prstGeom prst="rect">
            <a:avLst/>
          </a:prstGeom>
        </p:spPr>
      </p:pic>
      <p:pic>
        <p:nvPicPr>
          <p:cNvPr id="15" name="Picture 14" descr="A pie chart with a red and blue circle&#10;&#10;Description automatically generated">
            <a:extLst>
              <a:ext uri="{FF2B5EF4-FFF2-40B4-BE49-F238E27FC236}">
                <a16:creationId xmlns:a16="http://schemas.microsoft.com/office/drawing/2014/main" id="{D7BA93AF-ADDF-ED00-DAC2-E5663A9131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1519" y="2065588"/>
            <a:ext cx="2363609" cy="1927292"/>
          </a:xfrm>
          <a:prstGeom prst="rect">
            <a:avLst/>
          </a:prstGeom>
        </p:spPr>
      </p:pic>
      <p:sp>
        <p:nvSpPr>
          <p:cNvPr id="16" name="Rectangle 15">
            <a:extLst>
              <a:ext uri="{FF2B5EF4-FFF2-40B4-BE49-F238E27FC236}">
                <a16:creationId xmlns:a16="http://schemas.microsoft.com/office/drawing/2014/main" id="{B5BBD176-B1F6-41A8-E8B5-639F50C35182}"/>
              </a:ext>
            </a:extLst>
          </p:cNvPr>
          <p:cNvSpPr/>
          <p:nvPr/>
        </p:nvSpPr>
        <p:spPr>
          <a:xfrm>
            <a:off x="8971280" y="1653789"/>
            <a:ext cx="358250" cy="37826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612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BEA570CE-9739-742C-9A1A-4C54BAA8D26D}"/>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13D34278-3D2F-E310-9551-0DCCF20BB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255C8BDB-5371-3860-4694-24923E12457A}"/>
              </a:ext>
            </a:extLst>
          </p:cNvPr>
          <p:cNvSpPr>
            <a:spLocks noGrp="1"/>
          </p:cNvSpPr>
          <p:nvPr>
            <p:ph type="sldNum" sz="quarter" idx="12"/>
          </p:nvPr>
        </p:nvSpPr>
        <p:spPr/>
        <p:txBody>
          <a:bodyPr/>
          <a:lstStyle/>
          <a:p>
            <a:fld id="{D1C67B19-C6FB-494D-B9BE-B3B19EFE7CEC}" type="slidenum">
              <a:rPr lang="en-US" smtClean="0">
                <a:solidFill>
                  <a:schemeClr val="tx2"/>
                </a:solidFill>
              </a:rPr>
              <a:t>27</a:t>
            </a:fld>
            <a:endParaRPr lang="en-US">
              <a:solidFill>
                <a:schemeClr val="tx2"/>
              </a:solidFill>
            </a:endParaRPr>
          </a:p>
        </p:txBody>
      </p:sp>
      <p:sp>
        <p:nvSpPr>
          <p:cNvPr id="7" name="Title 8">
            <a:extLst>
              <a:ext uri="{FF2B5EF4-FFF2-40B4-BE49-F238E27FC236}">
                <a16:creationId xmlns:a16="http://schemas.microsoft.com/office/drawing/2014/main" id="{33FBC3CB-38DC-1968-FA78-F3E9F737AB96}"/>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USING THE BEST MODEL TO PREDICT 10 SAMPLES – USING LIGHTGBM(BETTER CHOICE)</a:t>
            </a:r>
            <a:endParaRPr lang="en-US" sz="3600" dirty="0">
              <a:solidFill>
                <a:schemeClr val="tx2"/>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0B6F3A6-3875-8E24-DB89-3EDDCBB79D32}"/>
              </a:ext>
            </a:extLst>
          </p:cNvPr>
          <p:cNvSpPr txBox="1"/>
          <p:nvPr/>
        </p:nvSpPr>
        <p:spPr>
          <a:xfrm>
            <a:off x="668154" y="5543518"/>
            <a:ext cx="10367593" cy="707886"/>
          </a:xfrm>
          <a:prstGeom prst="rect">
            <a:avLst/>
          </a:prstGeom>
          <a:solidFill>
            <a:schemeClr val="bg1"/>
          </a:solidFill>
        </p:spPr>
        <p:txBody>
          <a:bodyPr wrap="square" rtlCol="0">
            <a:spAutoFit/>
          </a:bodyPr>
          <a:lstStyle/>
          <a:p>
            <a:r>
              <a:rPr lang="en-US" sz="2000" b="1" u="sng" dirty="0">
                <a:solidFill>
                  <a:schemeClr val="tx2"/>
                </a:solidFill>
              </a:rPr>
              <a:t>CONCLUSION</a:t>
            </a:r>
            <a:r>
              <a:rPr lang="en-US" sz="2000" dirty="0">
                <a:solidFill>
                  <a:schemeClr val="tx2"/>
                </a:solidFill>
              </a:rPr>
              <a:t>: Since the differences are small, </a:t>
            </a:r>
            <a:r>
              <a:rPr lang="en-US" sz="2000" b="1" u="sng" dirty="0" err="1">
                <a:solidFill>
                  <a:schemeClr val="tx2"/>
                </a:solidFill>
              </a:rPr>
              <a:t>LightGBM</a:t>
            </a:r>
            <a:r>
              <a:rPr lang="en-US" sz="2000" b="1" u="sng" dirty="0">
                <a:solidFill>
                  <a:schemeClr val="tx2"/>
                </a:solidFill>
              </a:rPr>
              <a:t> might be the better choice </a:t>
            </a:r>
            <a:r>
              <a:rPr lang="en-US" sz="2000" dirty="0">
                <a:solidFill>
                  <a:schemeClr val="tx2"/>
                </a:solidFill>
              </a:rPr>
              <a:t>for general use as it balances precision and accuracy effectively. </a:t>
            </a:r>
          </a:p>
        </p:txBody>
      </p:sp>
      <p:pic>
        <p:nvPicPr>
          <p:cNvPr id="3" name="Picture 2" descr="A table with numbers and letters&#10;&#10;Description automatically generated">
            <a:extLst>
              <a:ext uri="{FF2B5EF4-FFF2-40B4-BE49-F238E27FC236}">
                <a16:creationId xmlns:a16="http://schemas.microsoft.com/office/drawing/2014/main" id="{418CA4DE-BB87-DDA9-6542-615B6090F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8423"/>
            <a:ext cx="4287520" cy="313800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8FC4A0D-37A2-B67E-1625-59E8A5FC1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520" y="2248422"/>
            <a:ext cx="5729597" cy="3138005"/>
          </a:xfrm>
          <a:prstGeom prst="rect">
            <a:avLst/>
          </a:prstGeom>
        </p:spPr>
      </p:pic>
      <p:pic>
        <p:nvPicPr>
          <p:cNvPr id="8" name="Picture 7" descr="A pie chart with a number of data&#10;&#10;Description automatically generated">
            <a:extLst>
              <a:ext uri="{FF2B5EF4-FFF2-40B4-BE49-F238E27FC236}">
                <a16:creationId xmlns:a16="http://schemas.microsoft.com/office/drawing/2014/main" id="{A64B299A-693F-4E4D-10B7-C57209D01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0150" y="2823462"/>
            <a:ext cx="2101850" cy="1644650"/>
          </a:xfrm>
          <a:prstGeom prst="rect">
            <a:avLst/>
          </a:prstGeom>
        </p:spPr>
      </p:pic>
      <p:sp>
        <p:nvSpPr>
          <p:cNvPr id="11" name="Rectangle 10">
            <a:extLst>
              <a:ext uri="{FF2B5EF4-FFF2-40B4-BE49-F238E27FC236}">
                <a16:creationId xmlns:a16="http://schemas.microsoft.com/office/drawing/2014/main" id="{A64CF9F0-22F1-5645-24E3-588AB21F375A}"/>
              </a:ext>
            </a:extLst>
          </p:cNvPr>
          <p:cNvSpPr/>
          <p:nvPr/>
        </p:nvSpPr>
        <p:spPr>
          <a:xfrm>
            <a:off x="9658867" y="1852259"/>
            <a:ext cx="358250" cy="37826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21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pic>
        <p:nvPicPr>
          <p:cNvPr id="8" name="Graphic 7" descr="Airplane">
            <a:extLst>
              <a:ext uri="{FF2B5EF4-FFF2-40B4-BE49-F238E27FC236}">
                <a16:creationId xmlns:a16="http://schemas.microsoft.com/office/drawing/2014/main" id="{DF5F3C1E-3A54-4FE4-B29A-5C917521F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0007" y="181633"/>
            <a:ext cx="411480" cy="314480"/>
          </a:xfrm>
          <a:prstGeom prst="rect">
            <a:avLst/>
          </a:prstGeom>
        </p:spPr>
      </p:pic>
      <p:pic>
        <p:nvPicPr>
          <p:cNvPr id="5" name="Picture 4">
            <a:extLst>
              <a:ext uri="{FF2B5EF4-FFF2-40B4-BE49-F238E27FC236}">
                <a16:creationId xmlns:a16="http://schemas.microsoft.com/office/drawing/2014/main" id="{E16C73D8-15E8-460A-AC30-E9F3D31F3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FD458AE8-A120-DF22-5AD2-9AC0DA7DC60A}"/>
              </a:ext>
            </a:extLst>
          </p:cNvPr>
          <p:cNvSpPr>
            <a:spLocks noGrp="1"/>
          </p:cNvSpPr>
          <p:nvPr>
            <p:ph type="sldNum" sz="quarter" idx="12"/>
          </p:nvPr>
        </p:nvSpPr>
        <p:spPr/>
        <p:txBody>
          <a:bodyPr/>
          <a:lstStyle/>
          <a:p>
            <a:fld id="{D1C67B19-C6FB-494D-B9BE-B3B19EFE7CEC}" type="slidenum">
              <a:rPr lang="en-US" smtClean="0">
                <a:solidFill>
                  <a:schemeClr val="tx2"/>
                </a:solidFill>
              </a:rPr>
              <a:t>28</a:t>
            </a:fld>
            <a:endParaRPr lang="en-US">
              <a:solidFill>
                <a:schemeClr val="tx2"/>
              </a:solidFill>
            </a:endParaRPr>
          </a:p>
        </p:txBody>
      </p:sp>
      <p:sp>
        <p:nvSpPr>
          <p:cNvPr id="12" name="TextBox 11">
            <a:extLst>
              <a:ext uri="{FF2B5EF4-FFF2-40B4-BE49-F238E27FC236}">
                <a16:creationId xmlns:a16="http://schemas.microsoft.com/office/drawing/2014/main" id="{C727EFB8-F846-E48D-3D3C-20D79E753D26}"/>
              </a:ext>
            </a:extLst>
          </p:cNvPr>
          <p:cNvSpPr txBox="1"/>
          <p:nvPr/>
        </p:nvSpPr>
        <p:spPr>
          <a:xfrm>
            <a:off x="404343" y="338873"/>
            <a:ext cx="10991974" cy="6217087"/>
          </a:xfrm>
          <a:prstGeom prst="rect">
            <a:avLst/>
          </a:prstGeom>
          <a:solidFill>
            <a:schemeClr val="bg1"/>
          </a:solidFill>
        </p:spPr>
        <p:txBody>
          <a:bodyPr wrap="square" lIns="91440" tIns="45720" rIns="91440" bIns="45720" rtlCol="0" anchor="t">
            <a:spAutoFit/>
          </a:bodyPr>
          <a:lstStyle/>
          <a:p>
            <a:r>
              <a:rPr lang="en-US" sz="2600" b="1" u="sng" dirty="0">
                <a:effectLst>
                  <a:innerShdw blurRad="114300">
                    <a:prstClr val="black"/>
                  </a:innerShdw>
                </a:effectLst>
                <a:latin typeface="+mj-lt"/>
              </a:rPr>
              <a:t>Further Improvements:</a:t>
            </a:r>
            <a:r>
              <a:rPr lang="en-US" sz="2600" b="1" dirty="0">
                <a:effectLst>
                  <a:innerShdw blurRad="114300">
                    <a:prstClr val="black"/>
                  </a:innerShdw>
                </a:effectLst>
                <a:latin typeface="+mj-lt"/>
              </a:rPr>
              <a:t> </a:t>
            </a:r>
          </a:p>
          <a:p>
            <a:endParaRPr lang="en-US" sz="2600" dirty="0">
              <a:effectLst>
                <a:innerShdw blurRad="114300">
                  <a:prstClr val="black"/>
                </a:innerShdw>
              </a:effectLst>
              <a:latin typeface="+mj-lt"/>
            </a:endParaRPr>
          </a:p>
          <a:p>
            <a:r>
              <a:rPr lang="en-US" sz="2600" dirty="0">
                <a:latin typeface="+mj-lt"/>
              </a:rPr>
              <a:t>To improve further and aim for 90%:</a:t>
            </a:r>
          </a:p>
          <a:p>
            <a:endParaRPr lang="en-US" sz="2600" dirty="0">
              <a:latin typeface="+mj-lt"/>
            </a:endParaRPr>
          </a:p>
          <a:p>
            <a:pPr>
              <a:buFont typeface="Arial" panose="020B0604020202020204" pitchFamily="34" charset="0"/>
              <a:buChar char="•"/>
            </a:pPr>
            <a:r>
              <a:rPr lang="en-US" sz="2600" dirty="0">
                <a:latin typeface="+mj-lt"/>
              </a:rPr>
              <a:t>Focus on improving feature engineering and tuning hyperparameters.</a:t>
            </a:r>
          </a:p>
          <a:p>
            <a:endParaRPr lang="en-US" sz="2600" dirty="0">
              <a:latin typeface="+mj-lt"/>
            </a:endParaRPr>
          </a:p>
          <a:p>
            <a:pPr>
              <a:buFont typeface="Arial" panose="020B0604020202020204" pitchFamily="34" charset="0"/>
              <a:buChar char="•"/>
            </a:pPr>
            <a:r>
              <a:rPr lang="en-US" sz="2600" dirty="0">
                <a:latin typeface="+mj-lt"/>
              </a:rPr>
              <a:t> </a:t>
            </a:r>
            <a:r>
              <a:rPr lang="en-US" sz="2600" dirty="0">
                <a:effectLst/>
                <a:latin typeface="+mj-lt"/>
              </a:rPr>
              <a:t>Using smote to balance classes but difference was not that big</a:t>
            </a:r>
            <a:r>
              <a:rPr lang="en-US" sz="2600" dirty="0">
                <a:latin typeface="+mj-lt"/>
              </a:rPr>
              <a:t>. I </a:t>
            </a:r>
            <a:r>
              <a:rPr lang="en-US" sz="2600" dirty="0">
                <a:effectLst/>
                <a:latin typeface="+mj-lt"/>
              </a:rPr>
              <a:t> tried and it did not make much difference</a:t>
            </a:r>
          </a:p>
          <a:p>
            <a:endParaRPr lang="en-US" sz="2600" dirty="0">
              <a:effectLst/>
              <a:latin typeface="+mj-lt"/>
            </a:endParaRPr>
          </a:p>
          <a:p>
            <a:pPr>
              <a:buFont typeface="Arial" panose="020B0604020202020204" pitchFamily="34" charset="0"/>
              <a:buChar char="•"/>
            </a:pPr>
            <a:r>
              <a:rPr lang="en-US" sz="2600" dirty="0">
                <a:latin typeface="+mj-lt"/>
              </a:rPr>
              <a:t>   </a:t>
            </a:r>
            <a:r>
              <a:rPr lang="en-US" sz="2600" dirty="0">
                <a:effectLst/>
                <a:latin typeface="+mj-lt"/>
              </a:rPr>
              <a:t>Some </a:t>
            </a:r>
            <a:r>
              <a:rPr lang="en-US" sz="2800" dirty="0"/>
              <a:t>relevant and predictive </a:t>
            </a:r>
            <a:r>
              <a:rPr lang="en-US" sz="2600" dirty="0">
                <a:effectLst/>
                <a:latin typeface="+mj-lt"/>
              </a:rPr>
              <a:t>features which will help in prediction were missing in test set so was difficult to get </a:t>
            </a:r>
            <a:r>
              <a:rPr lang="en-US" sz="2600" dirty="0">
                <a:latin typeface="+mj-lt"/>
              </a:rPr>
              <a:t>good</a:t>
            </a:r>
            <a:r>
              <a:rPr lang="en-US" sz="2600" dirty="0">
                <a:effectLst/>
                <a:latin typeface="+mj-lt"/>
              </a:rPr>
              <a:t> prediction &amp; accuracy, if we had at least 1 important feature like actual arrival time then we could get better predictions. </a:t>
            </a:r>
            <a:r>
              <a:rPr lang="en-US" sz="2800" dirty="0"/>
              <a:t>Adding just one </a:t>
            </a:r>
            <a:r>
              <a:rPr lang="en-US" sz="2800" b="1" dirty="0"/>
              <a:t>highly relevant feature</a:t>
            </a:r>
            <a:r>
              <a:rPr lang="en-US" sz="2800" dirty="0"/>
              <a:t> (like actual arrival time) could make a significant difference, as it would directly influence the target variable (Delayed or Not).</a:t>
            </a:r>
            <a:endParaRPr lang="en-US" sz="2600" dirty="0">
              <a:latin typeface="+mj-lt"/>
            </a:endParaRPr>
          </a:p>
        </p:txBody>
      </p:sp>
    </p:spTree>
    <p:extLst>
      <p:ext uri="{BB962C8B-B14F-4D97-AF65-F5344CB8AC3E}">
        <p14:creationId xmlns:p14="http://schemas.microsoft.com/office/powerpoint/2010/main" val="1764398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724BF3-CF08-40A2-82C5-C71C726F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0" name="Graphic 9" descr="Airplane">
            <a:extLst>
              <a:ext uri="{FF2B5EF4-FFF2-40B4-BE49-F238E27FC236}">
                <a16:creationId xmlns:a16="http://schemas.microsoft.com/office/drawing/2014/main" id="{C8D95826-E85A-430D-B7C3-E51F01152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421418" y="2915365"/>
            <a:ext cx="376234" cy="497679"/>
          </a:xfrm>
          <a:prstGeom prst="rect">
            <a:avLst/>
          </a:prstGeom>
        </p:spPr>
      </p:pic>
      <p:pic>
        <p:nvPicPr>
          <p:cNvPr id="3" name="Graphic 2" descr="Airplane">
            <a:extLst>
              <a:ext uri="{FF2B5EF4-FFF2-40B4-BE49-F238E27FC236}">
                <a16:creationId xmlns:a16="http://schemas.microsoft.com/office/drawing/2014/main" id="{76666F42-308E-BC27-CBAF-C7B7178F9C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8377365" y="2476363"/>
            <a:ext cx="376234" cy="497679"/>
          </a:xfrm>
          <a:prstGeom prst="rect">
            <a:avLst/>
          </a:prstGeom>
        </p:spPr>
      </p:pic>
      <p:sp>
        <p:nvSpPr>
          <p:cNvPr id="5" name="Slide Number Placeholder 4">
            <a:extLst>
              <a:ext uri="{FF2B5EF4-FFF2-40B4-BE49-F238E27FC236}">
                <a16:creationId xmlns:a16="http://schemas.microsoft.com/office/drawing/2014/main" id="{3CF7DF35-07C4-49A8-B8E2-1F7E5CF65DB1}"/>
              </a:ext>
            </a:extLst>
          </p:cNvPr>
          <p:cNvSpPr>
            <a:spLocks noGrp="1"/>
          </p:cNvSpPr>
          <p:nvPr>
            <p:ph type="sldNum" sz="quarter" idx="12"/>
          </p:nvPr>
        </p:nvSpPr>
        <p:spPr/>
        <p:txBody>
          <a:bodyPr/>
          <a:lstStyle/>
          <a:p>
            <a:fld id="{D1C67B19-C6FB-494D-B9BE-B3B19EFE7CEC}" type="slidenum">
              <a:rPr lang="en-US" smtClean="0">
                <a:solidFill>
                  <a:schemeClr val="tx2"/>
                </a:solidFill>
              </a:rPr>
              <a:t>29</a:t>
            </a:fld>
            <a:endParaRPr lang="en-US">
              <a:solidFill>
                <a:schemeClr val="tx2"/>
              </a:solidFill>
            </a:endParaRPr>
          </a:p>
        </p:txBody>
      </p:sp>
      <p:pic>
        <p:nvPicPr>
          <p:cNvPr id="19" name="Picture 18" descr="A yellow character holding a sign with a smiley face&#10;&#10;Description automatically generated">
            <a:extLst>
              <a:ext uri="{FF2B5EF4-FFF2-40B4-BE49-F238E27FC236}">
                <a16:creationId xmlns:a16="http://schemas.microsoft.com/office/drawing/2014/main" id="{F62E6D7C-FAAE-BAE8-B8AE-EB1DDE52880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69357" y="714178"/>
            <a:ext cx="9653286" cy="5429644"/>
          </a:xfrm>
          <a:prstGeom prst="rect">
            <a:avLst/>
          </a:prstGeom>
        </p:spPr>
      </p:pic>
    </p:spTree>
    <p:extLst>
      <p:ext uri="{BB962C8B-B14F-4D97-AF65-F5344CB8AC3E}">
        <p14:creationId xmlns:p14="http://schemas.microsoft.com/office/powerpoint/2010/main" val="21089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1D28865-DAC3-4EAC-B42B-184C35CF4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descr="A close-up of a cassette tape&#10;&#10;Description automatically generated">
            <a:extLst>
              <a:ext uri="{FF2B5EF4-FFF2-40B4-BE49-F238E27FC236}">
                <a16:creationId xmlns:a16="http://schemas.microsoft.com/office/drawing/2014/main" id="{327A702E-7450-4A2E-B3C9-6E69446E9C7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35" r="1" b="1253"/>
          <a:stretch/>
        </p:blipFill>
        <p:spPr>
          <a:xfrm>
            <a:off x="231140" y="246888"/>
            <a:ext cx="11732261" cy="6382512"/>
          </a:xfrm>
          <a:prstGeom prst="rect">
            <a:avLst/>
          </a:prstGeom>
        </p:spPr>
      </p:pic>
      <p:cxnSp>
        <p:nvCxnSpPr>
          <p:cNvPr id="33" name="Straight Connector 32">
            <a:extLst>
              <a:ext uri="{FF2B5EF4-FFF2-40B4-BE49-F238E27FC236}">
                <a16:creationId xmlns:a16="http://schemas.microsoft.com/office/drawing/2014/main" id="{07145BC3-9603-4ECC-912F-3BF8A00927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EAD111-C3BE-407E-BFD8-A91749ECA75C}"/>
              </a:ext>
            </a:extLst>
          </p:cNvPr>
          <p:cNvSpPr>
            <a:spLocks noGrp="1"/>
          </p:cNvSpPr>
          <p:nvPr>
            <p:ph type="title" idx="4294967295"/>
          </p:nvPr>
        </p:nvSpPr>
        <p:spPr>
          <a:xfrm>
            <a:off x="1109980" y="882376"/>
            <a:ext cx="9966960" cy="2926080"/>
          </a:xfrm>
        </p:spPr>
        <p:txBody>
          <a:bodyPr vert="horz" lIns="91440" tIns="45720" rIns="91440" bIns="45720" rtlCol="0" anchor="b">
            <a:normAutofit/>
          </a:bodyPr>
          <a:lstStyle/>
          <a:p>
            <a:pPr algn="ctr">
              <a:lnSpc>
                <a:spcPct val="85000"/>
              </a:lnSpc>
            </a:pPr>
            <a:r>
              <a:rPr lang="en-US" sz="7200" b="1" cap="all" dirty="0">
                <a:solidFill>
                  <a:srgbClr val="FFFFFF"/>
                </a:solidFill>
              </a:rPr>
              <a:t>SARAH ANNIE GEORGE</a:t>
            </a:r>
          </a:p>
        </p:txBody>
      </p:sp>
      <p:sp>
        <p:nvSpPr>
          <p:cNvPr id="3" name="Content Placeholder 2">
            <a:extLst>
              <a:ext uri="{FF2B5EF4-FFF2-40B4-BE49-F238E27FC236}">
                <a16:creationId xmlns:a16="http://schemas.microsoft.com/office/drawing/2014/main" id="{994FE89B-9F6A-488C-90AF-AC92283336B2}"/>
              </a:ext>
            </a:extLst>
          </p:cNvPr>
          <p:cNvSpPr>
            <a:spLocks noGrp="1"/>
          </p:cNvSpPr>
          <p:nvPr>
            <p:ph idx="4294967295"/>
          </p:nvPr>
        </p:nvSpPr>
        <p:spPr>
          <a:xfrm>
            <a:off x="1709530" y="3869634"/>
            <a:ext cx="8767860" cy="1388165"/>
          </a:xfrm>
        </p:spPr>
        <p:txBody>
          <a:bodyPr vert="horz" lIns="91440" tIns="45720" rIns="91440" bIns="45720" rtlCol="0">
            <a:normAutofit fontScale="70000" lnSpcReduction="20000"/>
          </a:bodyPr>
          <a:lstStyle/>
          <a:p>
            <a:pPr marL="0" indent="0" algn="ctr">
              <a:buNone/>
            </a:pPr>
            <a:r>
              <a:rPr lang="en-US" sz="7200" dirty="0">
                <a:solidFill>
                  <a:srgbClr val="FFFFFF"/>
                </a:solidFill>
              </a:rPr>
              <a:t>Year – 2005 </a:t>
            </a:r>
          </a:p>
          <a:p>
            <a:pPr marL="0" indent="0" algn="ctr">
              <a:buNone/>
            </a:pPr>
            <a:r>
              <a:rPr lang="en-US" sz="7200" dirty="0">
                <a:solidFill>
                  <a:srgbClr val="FFFFFF"/>
                </a:solidFill>
              </a:rPr>
              <a:t>Operating System: MAC</a:t>
            </a:r>
          </a:p>
        </p:txBody>
      </p:sp>
      <p:pic>
        <p:nvPicPr>
          <p:cNvPr id="12" name="Picture 11" descr="A yellow and blue logo&#10;&#10;Description automatically generated">
            <a:extLst>
              <a:ext uri="{FF2B5EF4-FFF2-40B4-BE49-F238E27FC236}">
                <a16:creationId xmlns:a16="http://schemas.microsoft.com/office/drawing/2014/main" id="{E06062F7-B09E-405C-B293-A7A5D6AE1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5" name="Slide Number Placeholder 4">
            <a:extLst>
              <a:ext uri="{FF2B5EF4-FFF2-40B4-BE49-F238E27FC236}">
                <a16:creationId xmlns:a16="http://schemas.microsoft.com/office/drawing/2014/main" id="{CDA7DFDB-48BF-4EC2-904C-1833853CB70D}"/>
              </a:ext>
            </a:extLst>
          </p:cNvPr>
          <p:cNvSpPr>
            <a:spLocks noGrp="1"/>
          </p:cNvSpPr>
          <p:nvPr>
            <p:ph type="sldNum" sz="quarter" idx="12"/>
          </p:nvPr>
        </p:nvSpPr>
        <p:spPr/>
        <p:txBody>
          <a:bodyPr/>
          <a:lstStyle/>
          <a:p>
            <a:fld id="{D1C67B19-C6FB-494D-B9BE-B3B19EFE7CEC}" type="slidenum">
              <a:rPr lang="en-US" smtClean="0"/>
              <a:t>3</a:t>
            </a:fld>
            <a:endParaRPr lang="en-US"/>
          </a:p>
        </p:txBody>
      </p:sp>
    </p:spTree>
    <p:extLst>
      <p:ext uri="{BB962C8B-B14F-4D97-AF65-F5344CB8AC3E}">
        <p14:creationId xmlns:p14="http://schemas.microsoft.com/office/powerpoint/2010/main" val="290209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DE42-24B8-41BA-9AD1-510C921150BC}"/>
              </a:ext>
            </a:extLst>
          </p:cNvPr>
          <p:cNvSpPr>
            <a:spLocks noGrp="1"/>
          </p:cNvSpPr>
          <p:nvPr>
            <p:ph type="title"/>
          </p:nvPr>
        </p:nvSpPr>
        <p:spPr>
          <a:xfrm>
            <a:off x="0" y="108658"/>
            <a:ext cx="12192000" cy="1403547"/>
          </a:xfrm>
          <a:ln>
            <a:noFill/>
          </a:ln>
        </p:spPr>
        <p:txBody>
          <a:bodyPr>
            <a:normAutofit/>
          </a:bodyPr>
          <a:lstStyle/>
          <a:p>
            <a:r>
              <a:rPr lang="en-US" sz="2400" b="1" u="sng" dirty="0">
                <a:solidFill>
                  <a:schemeClr val="tx2"/>
                </a:solidFill>
                <a:effectLst>
                  <a:innerShdw blurRad="114300">
                    <a:prstClr val="black"/>
                  </a:innerShdw>
                </a:effectLst>
                <a:latin typeface="Calibri" panose="020F0502020204030204" pitchFamily="34" charset="0"/>
                <a:cs typeface="Calibri" panose="020F0502020204030204" pitchFamily="34" charset="0"/>
              </a:rPr>
              <a:t>SARAH ANNIE GEORGE</a:t>
            </a:r>
            <a:br>
              <a:rPr lang="en-US" sz="2400" b="1" dirty="0">
                <a:solidFill>
                  <a:schemeClr val="tx2"/>
                </a:solidFill>
                <a:effectLst>
                  <a:innerShdw blurRad="114300">
                    <a:prstClr val="black"/>
                  </a:innerShdw>
                </a:effectLst>
                <a:latin typeface="Calibri" panose="020F0502020204030204" pitchFamily="34" charset="0"/>
                <a:cs typeface="Calibri" panose="020F0502020204030204" pitchFamily="34" charset="0"/>
              </a:rPr>
            </a:br>
            <a:r>
              <a:rPr lang="en-US" sz="4400" b="1" dirty="0">
                <a:solidFill>
                  <a:schemeClr val="tx2"/>
                </a:solidFill>
                <a:effectLst>
                  <a:innerShdw blurRad="114300">
                    <a:prstClr val="black"/>
                  </a:innerShdw>
                </a:effectLst>
                <a:latin typeface="Calibri" panose="020F0502020204030204" pitchFamily="34" charset="0"/>
                <a:cs typeface="Calibri" panose="020F0502020204030204" pitchFamily="34" charset="0"/>
              </a:rPr>
              <a:t>Data source</a:t>
            </a:r>
            <a:br>
              <a:rPr lang="en-US" sz="2000" dirty="0">
                <a:solidFill>
                  <a:schemeClr val="tx2"/>
                </a:solidFill>
                <a:effectLst>
                  <a:innerShdw blurRad="114300">
                    <a:prstClr val="black"/>
                  </a:innerShdw>
                </a:effectLst>
              </a:rPr>
            </a:br>
            <a:endParaRPr lang="en-US" sz="2000" dirty="0">
              <a:solidFill>
                <a:schemeClr val="tx2"/>
              </a:solidFill>
              <a:effectLst>
                <a:innerShdw blurRad="114300">
                  <a:prstClr val="black"/>
                </a:innerShdw>
              </a:effectLst>
            </a:endParaRPr>
          </a:p>
        </p:txBody>
      </p:sp>
      <p:sp>
        <p:nvSpPr>
          <p:cNvPr id="3" name="Content Placeholder 2">
            <a:extLst>
              <a:ext uri="{FF2B5EF4-FFF2-40B4-BE49-F238E27FC236}">
                <a16:creationId xmlns:a16="http://schemas.microsoft.com/office/drawing/2014/main" id="{D788BCD2-0FE5-4737-AFA4-E60E5C7423BA}"/>
              </a:ext>
            </a:extLst>
          </p:cNvPr>
          <p:cNvSpPr>
            <a:spLocks noGrp="1"/>
          </p:cNvSpPr>
          <p:nvPr>
            <p:ph type="body" idx="1"/>
          </p:nvPr>
        </p:nvSpPr>
        <p:spPr>
          <a:xfrm>
            <a:off x="132080" y="1315743"/>
            <a:ext cx="11927840" cy="1850159"/>
          </a:xfrm>
          <a:noFill/>
          <a:ln>
            <a:noFill/>
          </a:ln>
        </p:spPr>
        <p:txBody>
          <a:bodyPr>
            <a:normAutofit/>
          </a:bodyPr>
          <a:lstStyle/>
          <a:p>
            <a:r>
              <a:rPr lang="en-US" sz="2000" b="1" dirty="0">
                <a:solidFill>
                  <a:schemeClr val="tx2"/>
                </a:solidFill>
                <a:effectLst>
                  <a:innerShdw blurRad="114300">
                    <a:prstClr val="black"/>
                  </a:innerShdw>
                </a:effectLst>
                <a:latin typeface="Arial" panose="020B0604020202020204" pitchFamily="34" charset="0"/>
                <a:cs typeface="Arial" panose="020B0604020202020204" pitchFamily="34" charset="0"/>
              </a:rPr>
              <a:t>Airline On Time Data </a:t>
            </a:r>
          </a:p>
          <a:p>
            <a:pPr algn="l"/>
            <a:r>
              <a:rPr lang="en-US" sz="2000" b="0" i="0" dirty="0">
                <a:solidFill>
                  <a:schemeClr val="tx2"/>
                </a:solidFill>
                <a:effectLst>
                  <a:innerShdw blurRad="114300">
                    <a:prstClr val="black"/>
                  </a:innerShdw>
                </a:effectLst>
                <a:latin typeface="Calibri" panose="020F0502020204030204" pitchFamily="34" charset="0"/>
                <a:cs typeface="Calibri" panose="020F0502020204030204" pitchFamily="34" charset="0"/>
              </a:rPr>
              <a:t>The data represents flight arrival and departure details for all commercial flights within the USA for the year </a:t>
            </a: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2005</a:t>
            </a:r>
            <a:endParaRPr lang="en-US" sz="2000" b="0" i="0"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a:p>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Download Link -</a:t>
            </a:r>
          </a:p>
          <a:p>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Harvard - Airline On Time Data</a:t>
            </a:r>
            <a:endParaRPr lang="en-US" sz="2000" dirty="0">
              <a:solidFill>
                <a:schemeClr val="tx2"/>
              </a:solidFill>
              <a:effectLst>
                <a:innerShdw blurRad="114300">
                  <a:prstClr val="black"/>
                </a:innerShdw>
              </a:effectLst>
            </a:endParaRPr>
          </a:p>
          <a:p>
            <a:endParaRPr lang="en-US" sz="2000" dirty="0">
              <a:solidFill>
                <a:schemeClr val="tx2"/>
              </a:solidFill>
              <a:effectLst>
                <a:innerShdw blurRad="114300">
                  <a:prstClr val="black"/>
                </a:innerShdw>
              </a:effectLst>
            </a:endParaRPr>
          </a:p>
        </p:txBody>
      </p:sp>
      <p:pic>
        <p:nvPicPr>
          <p:cNvPr id="8" name="Graphic 7" descr="Database">
            <a:extLst>
              <a:ext uri="{FF2B5EF4-FFF2-40B4-BE49-F238E27FC236}">
                <a16:creationId xmlns:a16="http://schemas.microsoft.com/office/drawing/2014/main" id="{EC998DF9-628A-465F-88DA-8A8D0DE4C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4755" y="563338"/>
            <a:ext cx="595313" cy="616047"/>
          </a:xfrm>
          <a:prstGeom prst="rect">
            <a:avLst/>
          </a:prstGeom>
        </p:spPr>
      </p:pic>
      <p:pic>
        <p:nvPicPr>
          <p:cNvPr id="10" name="Graphic 9" descr="Download from cloud">
            <a:extLst>
              <a:ext uri="{FF2B5EF4-FFF2-40B4-BE49-F238E27FC236}">
                <a16:creationId xmlns:a16="http://schemas.microsoft.com/office/drawing/2014/main" id="{ECD9AD8F-CAEC-4AC1-AB4C-15BA42BB1D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7976" y="2620307"/>
            <a:ext cx="347662" cy="355548"/>
          </a:xfrm>
          <a:prstGeom prst="rect">
            <a:avLst/>
          </a:prstGeom>
        </p:spPr>
      </p:pic>
      <p:pic>
        <p:nvPicPr>
          <p:cNvPr id="11" name="Picture 10">
            <a:extLst>
              <a:ext uri="{FF2B5EF4-FFF2-40B4-BE49-F238E27FC236}">
                <a16:creationId xmlns:a16="http://schemas.microsoft.com/office/drawing/2014/main" id="{DBCE2BCD-1027-4BB5-BE4E-FF09C3CB9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a:ln>
            <a:noFill/>
          </a:ln>
        </p:spPr>
      </p:pic>
      <p:pic>
        <p:nvPicPr>
          <p:cNvPr id="6" name="Picture 5" descr="A white rectangular object with a black border&#10;&#10;Description automatically generated">
            <a:extLst>
              <a:ext uri="{FF2B5EF4-FFF2-40B4-BE49-F238E27FC236}">
                <a16:creationId xmlns:a16="http://schemas.microsoft.com/office/drawing/2014/main" id="{9AB26B7D-CFD4-C09B-453D-8833DF75ED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468" y="3636269"/>
            <a:ext cx="6095064" cy="28086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C0DA8EB-AE30-44A9-D013-117E7AC960F2}"/>
              </a:ext>
            </a:extLst>
          </p:cNvPr>
          <p:cNvSpPr/>
          <p:nvPr/>
        </p:nvSpPr>
        <p:spPr>
          <a:xfrm>
            <a:off x="3173739" y="3674775"/>
            <a:ext cx="5844522" cy="1365807"/>
          </a:xfrm>
          <a:prstGeom prst="rect">
            <a:avLst/>
          </a:prstGeom>
          <a:solidFill>
            <a:schemeClr val="accent2">
              <a:alpha val="976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ffectLst>
                <a:innerShdw blurRad="114300">
                  <a:prstClr val="black"/>
                </a:innerShdw>
              </a:effectLst>
            </a:endParaRPr>
          </a:p>
        </p:txBody>
      </p:sp>
      <p:sp>
        <p:nvSpPr>
          <p:cNvPr id="14" name="Slide Number Placeholder 13">
            <a:extLst>
              <a:ext uri="{FF2B5EF4-FFF2-40B4-BE49-F238E27FC236}">
                <a16:creationId xmlns:a16="http://schemas.microsoft.com/office/drawing/2014/main" id="{B62A4E69-03B1-DE9D-BE9C-52148F608867}"/>
              </a:ext>
            </a:extLst>
          </p:cNvPr>
          <p:cNvSpPr>
            <a:spLocks noGrp="1"/>
          </p:cNvSpPr>
          <p:nvPr>
            <p:ph type="sldNum" sz="quarter" idx="12"/>
          </p:nvPr>
        </p:nvSpPr>
        <p:spPr>
          <a:ln>
            <a:noFill/>
          </a:ln>
        </p:spPr>
        <p:txBody>
          <a:bodyPr/>
          <a:lstStyle/>
          <a:p>
            <a:fld id="{D1C67B19-C6FB-494D-B9BE-B3B19EFE7CEC}" type="slidenum">
              <a:rPr lang="en-US" smtClean="0">
                <a:solidFill>
                  <a:schemeClr val="tx2"/>
                </a:solidFill>
                <a:effectLst>
                  <a:innerShdw blurRad="114300">
                    <a:prstClr val="black"/>
                  </a:innerShdw>
                </a:effectLst>
              </a:rPr>
              <a:t>4</a:t>
            </a:fld>
            <a:endParaRPr lang="en-US">
              <a:solidFill>
                <a:schemeClr val="tx2"/>
              </a:solidFill>
              <a:effectLst>
                <a:innerShdw blurRad="114300">
                  <a:prstClr val="black"/>
                </a:innerShdw>
              </a:effectLst>
            </a:endParaRPr>
          </a:p>
        </p:txBody>
      </p:sp>
      <p:sp>
        <p:nvSpPr>
          <p:cNvPr id="5" name="TextBox 4">
            <a:extLst>
              <a:ext uri="{FF2B5EF4-FFF2-40B4-BE49-F238E27FC236}">
                <a16:creationId xmlns:a16="http://schemas.microsoft.com/office/drawing/2014/main" id="{717BF819-DD6C-88DD-05C6-91EA33D6F97A}"/>
              </a:ext>
            </a:extLst>
          </p:cNvPr>
          <p:cNvSpPr txBox="1"/>
          <p:nvPr/>
        </p:nvSpPr>
        <p:spPr>
          <a:xfrm>
            <a:off x="2983363" y="3124014"/>
            <a:ext cx="6095065" cy="369332"/>
          </a:xfrm>
          <a:prstGeom prst="rect">
            <a:avLst/>
          </a:prstGeom>
          <a:solidFill>
            <a:schemeClr val="bg1"/>
          </a:solidFill>
        </p:spPr>
        <p:txBody>
          <a:bodyPr wrap="square" rtlCol="0">
            <a:spAutoFit/>
          </a:bodyPr>
          <a:lstStyle/>
          <a:p>
            <a:r>
              <a:rPr lang="en-US" u="sng" dirty="0">
                <a:solidFill>
                  <a:schemeClr val="tx2"/>
                </a:solidFill>
                <a:effectLst>
                  <a:innerShdw blurRad="63500" dist="50800" dir="16200000">
                    <a:schemeClr val="tx1">
                      <a:alpha val="50000"/>
                    </a:schemeClr>
                  </a:innerShdw>
                </a:effectLst>
              </a:rPr>
              <a:t>2005 data</a:t>
            </a:r>
            <a:r>
              <a:rPr lang="en-US" dirty="0">
                <a:solidFill>
                  <a:schemeClr val="tx2"/>
                </a:solidFill>
                <a:effectLst>
                  <a:innerShdw blurRad="63500" dist="50800" dir="16200000">
                    <a:schemeClr val="tx1">
                      <a:alpha val="50000"/>
                    </a:schemeClr>
                  </a:innerShdw>
                </a:effectLst>
              </a:rPr>
              <a:t>: Used ”The </a:t>
            </a:r>
            <a:r>
              <a:rPr lang="en-US" dirty="0" err="1">
                <a:solidFill>
                  <a:schemeClr val="tx2"/>
                </a:solidFill>
                <a:effectLst>
                  <a:innerShdw blurRad="63500" dist="50800" dir="16200000">
                    <a:schemeClr val="tx1">
                      <a:alpha val="50000"/>
                    </a:schemeClr>
                  </a:innerShdw>
                </a:effectLst>
              </a:rPr>
              <a:t>Unarchiver</a:t>
            </a:r>
            <a:r>
              <a:rPr lang="en-US" dirty="0">
                <a:solidFill>
                  <a:schemeClr val="tx2"/>
                </a:solidFill>
                <a:effectLst>
                  <a:innerShdw blurRad="63500" dist="50800" dir="16200000">
                    <a:schemeClr val="tx1">
                      <a:alpha val="50000"/>
                    </a:schemeClr>
                  </a:innerShdw>
                </a:effectLst>
              </a:rPr>
              <a:t>” s/w to unzip .bz2 file format</a:t>
            </a:r>
          </a:p>
        </p:txBody>
      </p:sp>
    </p:spTree>
    <p:extLst>
      <p:ext uri="{BB962C8B-B14F-4D97-AF65-F5344CB8AC3E}">
        <p14:creationId xmlns:p14="http://schemas.microsoft.com/office/powerpoint/2010/main" val="157098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390F3F-E7FE-4626-A58A-1A4FE3926197}"/>
              </a:ext>
            </a:extLst>
          </p:cNvPr>
          <p:cNvSpPr>
            <a:spLocks noGrp="1"/>
          </p:cNvSpPr>
          <p:nvPr>
            <p:ph type="title"/>
          </p:nvPr>
        </p:nvSpPr>
        <p:spPr>
          <a:xfrm>
            <a:off x="1158240" y="59536"/>
            <a:ext cx="9875520" cy="1399653"/>
          </a:xfrm>
        </p:spPr>
        <p:txBody>
          <a:bodyPr>
            <a:normAutofit fontScale="90000"/>
          </a:bodyPr>
          <a:lstStyle/>
          <a:p>
            <a:pPr algn="ctr"/>
            <a:br>
              <a:rPr lang="en-US" b="1" dirty="0">
                <a:solidFill>
                  <a:schemeClr val="tx2"/>
                </a:solidFill>
                <a:latin typeface="Calibri" panose="020F0502020204030204" pitchFamily="34" charset="0"/>
                <a:cs typeface="Calibri" panose="020F0502020204030204" pitchFamily="34" charset="0"/>
              </a:rPr>
            </a:br>
            <a:r>
              <a:rPr lang="en-US" b="1" u="sng" dirty="0">
                <a:solidFill>
                  <a:schemeClr val="tx2"/>
                </a:solidFill>
                <a:latin typeface="Calibri" panose="020F0502020204030204" pitchFamily="34" charset="0"/>
                <a:cs typeface="Calibri" panose="020F0502020204030204" pitchFamily="34" charset="0"/>
              </a:rPr>
              <a:t>SARAH ANNIE GEORGE</a:t>
            </a:r>
            <a:br>
              <a:rPr lang="en-US" b="1" dirty="0">
                <a:solidFill>
                  <a:schemeClr val="tx2"/>
                </a:solidFill>
                <a:latin typeface="Calibri" panose="020F0502020204030204" pitchFamily="34" charset="0"/>
                <a:cs typeface="Calibri" panose="020F0502020204030204" pitchFamily="34" charset="0"/>
              </a:rPr>
            </a:br>
            <a:r>
              <a:rPr lang="en-US" b="1" dirty="0">
                <a:solidFill>
                  <a:schemeClr val="tx2"/>
                </a:solidFill>
                <a:latin typeface="Calibri" panose="020F0502020204030204" pitchFamily="34" charset="0"/>
                <a:cs typeface="Calibri" panose="020F0502020204030204" pitchFamily="34" charset="0"/>
              </a:rPr>
              <a:t>HIVE TABLE CREATION</a:t>
            </a:r>
            <a:br>
              <a:rPr lang="en-US"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Create a new table in Hive using the format of your year table. Name it “sample” with your name </a:t>
            </a:r>
            <a:endParaRPr lang="en-US" sz="2200" dirty="0">
              <a:solidFill>
                <a:schemeClr val="tx2"/>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4609B387-BDC9-4FF4-9BC5-3868331DF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0" name="TextBox 9">
            <a:extLst>
              <a:ext uri="{FF2B5EF4-FFF2-40B4-BE49-F238E27FC236}">
                <a16:creationId xmlns:a16="http://schemas.microsoft.com/office/drawing/2014/main" id="{60BA81F6-053C-E16E-D0E3-79F55FA905C4}"/>
              </a:ext>
            </a:extLst>
          </p:cNvPr>
          <p:cNvSpPr txBox="1"/>
          <p:nvPr/>
        </p:nvSpPr>
        <p:spPr>
          <a:xfrm>
            <a:off x="166873" y="1885157"/>
            <a:ext cx="5058564"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schemeClr val="tx1">
                      <a:alpha val="50000"/>
                    </a:schemeClr>
                  </a:innerShdw>
                </a:effectLst>
              </a:rPr>
              <a:t>Step 1</a:t>
            </a:r>
            <a:r>
              <a:rPr lang="en-US" dirty="0">
                <a:solidFill>
                  <a:schemeClr val="tx2"/>
                </a:solidFill>
                <a:effectLst>
                  <a:innerShdw blurRad="63500" dist="50800" dir="16200000">
                    <a:schemeClr val="tx1">
                      <a:alpha val="50000"/>
                    </a:schemeClr>
                  </a:innerShdw>
                </a:effectLst>
              </a:rPr>
              <a:t>: Connect to hive</a:t>
            </a:r>
          </a:p>
        </p:txBody>
      </p:sp>
      <p:sp>
        <p:nvSpPr>
          <p:cNvPr id="11" name="TextBox 10">
            <a:extLst>
              <a:ext uri="{FF2B5EF4-FFF2-40B4-BE49-F238E27FC236}">
                <a16:creationId xmlns:a16="http://schemas.microsoft.com/office/drawing/2014/main" id="{0FB4B3BC-8F16-832B-DCF5-796BDB549913}"/>
              </a:ext>
            </a:extLst>
          </p:cNvPr>
          <p:cNvSpPr txBox="1"/>
          <p:nvPr/>
        </p:nvSpPr>
        <p:spPr>
          <a:xfrm>
            <a:off x="5516390" y="1885157"/>
            <a:ext cx="4704570"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rPr>
              <a:t>Step 2</a:t>
            </a:r>
            <a:r>
              <a:rPr lang="en-US" dirty="0">
                <a:solidFill>
                  <a:schemeClr val="tx2"/>
                </a:solidFill>
                <a:effectLst>
                  <a:innerShdw blurRad="63500" dist="50800" dir="16200000">
                    <a:prstClr val="black">
                      <a:alpha val="50000"/>
                    </a:prstClr>
                  </a:innerShdw>
                </a:effectLst>
              </a:rPr>
              <a:t>: </a:t>
            </a:r>
            <a:r>
              <a:rPr lang="en-US" dirty="0">
                <a:effectLst/>
                <a:latin typeface="Helvetica Neue" panose="02000503000000020004" pitchFamily="2" charset="0"/>
              </a:rPr>
              <a:t>Enable ACID Support in Hive CLI. </a:t>
            </a:r>
          </a:p>
        </p:txBody>
      </p:sp>
      <p:sp>
        <p:nvSpPr>
          <p:cNvPr id="18" name="Slide Number Placeholder 17">
            <a:extLst>
              <a:ext uri="{FF2B5EF4-FFF2-40B4-BE49-F238E27FC236}">
                <a16:creationId xmlns:a16="http://schemas.microsoft.com/office/drawing/2014/main" id="{FA4E87E8-C6E4-9E31-A27A-68359DE3481B}"/>
              </a:ext>
            </a:extLst>
          </p:cNvPr>
          <p:cNvSpPr>
            <a:spLocks noGrp="1"/>
          </p:cNvSpPr>
          <p:nvPr>
            <p:ph type="sldNum" sz="quarter" idx="12"/>
          </p:nvPr>
        </p:nvSpPr>
        <p:spPr/>
        <p:txBody>
          <a:bodyPr/>
          <a:lstStyle/>
          <a:p>
            <a:fld id="{D1C67B19-C6FB-494D-B9BE-B3B19EFE7CEC}" type="slidenum">
              <a:rPr lang="en-US" smtClean="0">
                <a:solidFill>
                  <a:schemeClr val="tx2"/>
                </a:solidFill>
              </a:rPr>
              <a:t>5</a:t>
            </a:fld>
            <a:endParaRPr lang="en-US">
              <a:solidFill>
                <a:schemeClr val="tx2"/>
              </a:solidFill>
            </a:endParaRPr>
          </a:p>
        </p:txBody>
      </p:sp>
      <p:pic>
        <p:nvPicPr>
          <p:cNvPr id="5" name="Picture 4" descr="A screenshot of a computer&#10;&#10;Description automatically generated">
            <a:extLst>
              <a:ext uri="{FF2B5EF4-FFF2-40B4-BE49-F238E27FC236}">
                <a16:creationId xmlns:a16="http://schemas.microsoft.com/office/drawing/2014/main" id="{7E001A75-D5B4-7A92-5C33-81900D76A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 y="2531488"/>
            <a:ext cx="4518660" cy="3334321"/>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DFE6D5CA-4E71-DD99-2749-DAFDD29A6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390" y="2680457"/>
            <a:ext cx="6065765" cy="1576583"/>
          </a:xfrm>
          <a:prstGeom prst="rect">
            <a:avLst/>
          </a:prstGeom>
        </p:spPr>
      </p:pic>
      <p:sp>
        <p:nvSpPr>
          <p:cNvPr id="12" name="TextBox 11">
            <a:extLst>
              <a:ext uri="{FF2B5EF4-FFF2-40B4-BE49-F238E27FC236}">
                <a16:creationId xmlns:a16="http://schemas.microsoft.com/office/drawing/2014/main" id="{3ADA70ED-9CAA-5259-65C0-2A8F192F8EF9}"/>
              </a:ext>
            </a:extLst>
          </p:cNvPr>
          <p:cNvSpPr txBox="1"/>
          <p:nvPr/>
        </p:nvSpPr>
        <p:spPr>
          <a:xfrm>
            <a:off x="5516390" y="4848366"/>
            <a:ext cx="6065765" cy="738664"/>
          </a:xfrm>
          <a:prstGeom prst="rect">
            <a:avLst/>
          </a:prstGeom>
          <a:solidFill>
            <a:schemeClr val="bg1"/>
          </a:solidFill>
        </p:spPr>
        <p:txBody>
          <a:bodyPr wrap="square" rtlCol="0">
            <a:spAutoFit/>
          </a:bodyPr>
          <a:lstStyle/>
          <a:p>
            <a:r>
              <a:rPr lang="en-US" sz="1400" b="1" u="sng" dirty="0">
                <a:solidFill>
                  <a:schemeClr val="tx2"/>
                </a:solidFill>
                <a:effectLst>
                  <a:innerShdw blurRad="63500" dist="50800" dir="16200000">
                    <a:prstClr val="black">
                      <a:alpha val="50000"/>
                    </a:prstClr>
                  </a:innerShdw>
                </a:effectLst>
              </a:rPr>
              <a:t>NOTE</a:t>
            </a:r>
            <a:r>
              <a:rPr lang="en-US" sz="1400" dirty="0">
                <a:solidFill>
                  <a:schemeClr val="tx2"/>
                </a:solidFill>
                <a:effectLst>
                  <a:innerShdw blurRad="63500" dist="50800" dir="16200000">
                    <a:prstClr val="black">
                      <a:alpha val="50000"/>
                    </a:prstClr>
                  </a:innerShdw>
                </a:effectLst>
              </a:rPr>
              <a:t>: </a:t>
            </a:r>
            <a:r>
              <a:rPr lang="en-US" sz="1400" dirty="0">
                <a:effectLst/>
                <a:latin typeface="Helvetica Neue" panose="02000503000000020004" pitchFamily="2" charset="0"/>
              </a:rPr>
              <a:t>Hive only supports UPDATE and DELETE operations on tables stored in formats like ORC or Parquet that support ACID (atomicity, consistency, isolation, and durability) transactions.</a:t>
            </a:r>
          </a:p>
        </p:txBody>
      </p:sp>
    </p:spTree>
    <p:extLst>
      <p:ext uri="{BB962C8B-B14F-4D97-AF65-F5344CB8AC3E}">
        <p14:creationId xmlns:p14="http://schemas.microsoft.com/office/powerpoint/2010/main" val="36892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AA24757-F416-00D0-CF4E-E1DC8EEA13A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38B3F19A-6ED4-560D-F7E9-DCCC4D84D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C50B79D1-DFCA-8B55-6E03-335578B809D4}"/>
              </a:ext>
            </a:extLst>
          </p:cNvPr>
          <p:cNvSpPr>
            <a:spLocks noGrp="1"/>
          </p:cNvSpPr>
          <p:nvPr>
            <p:ph type="sldNum" sz="quarter" idx="12"/>
          </p:nvPr>
        </p:nvSpPr>
        <p:spPr/>
        <p:txBody>
          <a:bodyPr/>
          <a:lstStyle/>
          <a:p>
            <a:fld id="{D1C67B19-C6FB-494D-B9BE-B3B19EFE7CEC}" type="slidenum">
              <a:rPr lang="en-US" smtClean="0">
                <a:solidFill>
                  <a:schemeClr val="tx2"/>
                </a:solidFill>
              </a:rPr>
              <a:t>6</a:t>
            </a:fld>
            <a:endParaRPr lang="en-US">
              <a:solidFill>
                <a:schemeClr val="tx2"/>
              </a:solidFill>
            </a:endParaRPr>
          </a:p>
        </p:txBody>
      </p:sp>
      <p:sp>
        <p:nvSpPr>
          <p:cNvPr id="4" name="TextBox 3">
            <a:extLst>
              <a:ext uri="{FF2B5EF4-FFF2-40B4-BE49-F238E27FC236}">
                <a16:creationId xmlns:a16="http://schemas.microsoft.com/office/drawing/2014/main" id="{285CC22E-466C-027E-3E9C-04CE01B9B905}"/>
              </a:ext>
            </a:extLst>
          </p:cNvPr>
          <p:cNvSpPr txBox="1"/>
          <p:nvPr/>
        </p:nvSpPr>
        <p:spPr>
          <a:xfrm>
            <a:off x="342827" y="141051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3</a:t>
            </a:r>
            <a:r>
              <a:rPr lang="en-US" sz="1600" dirty="0">
                <a:solidFill>
                  <a:schemeClr val="tx2"/>
                </a:solidFill>
                <a:effectLst>
                  <a:innerShdw blurRad="63500" dist="50800" dir="16200000">
                    <a:prstClr val="black">
                      <a:alpha val="50000"/>
                    </a:prstClr>
                  </a:innerShdw>
                </a:effectLst>
                <a:latin typeface=".SF NS"/>
              </a:rPr>
              <a:t>: Create a temporary table with all 2005 csv data</a:t>
            </a:r>
          </a:p>
        </p:txBody>
      </p:sp>
      <p:sp>
        <p:nvSpPr>
          <p:cNvPr id="7" name="Title 8">
            <a:extLst>
              <a:ext uri="{FF2B5EF4-FFF2-40B4-BE49-F238E27FC236}">
                <a16:creationId xmlns:a16="http://schemas.microsoft.com/office/drawing/2014/main" id="{96CAD064-50DA-6C7F-4E56-C8B569C350DD}"/>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HIVE TABLE CREATION</a:t>
            </a:r>
            <a:br>
              <a:rPr lang="en-US" sz="3200" b="1" dirty="0">
                <a:solidFill>
                  <a:schemeClr val="tx2"/>
                </a:solidFill>
                <a:latin typeface="Calibri" panose="020F0502020204030204" pitchFamily="34" charset="0"/>
                <a:cs typeface="Calibri" panose="020F0502020204030204" pitchFamily="34" charset="0"/>
              </a:rPr>
            </a:b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Create a new table in Hive using the format of your year table. Name it “sample” with your name </a:t>
            </a: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C86A516-2A92-403D-1E4E-892BDC1B1007}"/>
              </a:ext>
            </a:extLst>
          </p:cNvPr>
          <p:cNvSpPr txBox="1"/>
          <p:nvPr/>
        </p:nvSpPr>
        <p:spPr>
          <a:xfrm>
            <a:off x="5821680" y="1410510"/>
            <a:ext cx="6163449" cy="830997"/>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4</a:t>
            </a:r>
            <a:r>
              <a:rPr lang="en-US" sz="1600" dirty="0">
                <a:solidFill>
                  <a:schemeClr val="tx2"/>
                </a:solidFill>
                <a:effectLst>
                  <a:innerShdw blurRad="63500" dist="50800" dir="16200000">
                    <a:prstClr val="black">
                      <a:alpha val="50000"/>
                    </a:prstClr>
                  </a:innerShdw>
                </a:effectLst>
                <a:latin typeface=".SF NS"/>
              </a:rPr>
              <a:t>: Create 2005 table &amp; insert values from temporary table to the 2005 table &amp; whilst doing that replace nulls with median for numerical cols as below by first creating a median table</a:t>
            </a:r>
          </a:p>
        </p:txBody>
      </p:sp>
      <p:pic>
        <p:nvPicPr>
          <p:cNvPr id="3" name="Picture 2" descr="A screenshot of a computer program&#10;&#10;Description automatically generated">
            <a:extLst>
              <a:ext uri="{FF2B5EF4-FFF2-40B4-BE49-F238E27FC236}">
                <a16:creationId xmlns:a16="http://schemas.microsoft.com/office/drawing/2014/main" id="{81C4BE5C-0BFA-CE7E-00D5-02A8849E2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27" y="2151890"/>
            <a:ext cx="4360423" cy="443397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1E8A7D51-898B-0D44-8A43-2D82EB378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80" y="2331361"/>
            <a:ext cx="3669543" cy="4254499"/>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835C294B-9E79-11E6-C887-55749FE08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7179" y="3122930"/>
            <a:ext cx="2357950" cy="1790700"/>
          </a:xfrm>
          <a:prstGeom prst="rect">
            <a:avLst/>
          </a:prstGeom>
        </p:spPr>
      </p:pic>
    </p:spTree>
    <p:extLst>
      <p:ext uri="{BB962C8B-B14F-4D97-AF65-F5344CB8AC3E}">
        <p14:creationId xmlns:p14="http://schemas.microsoft.com/office/powerpoint/2010/main" val="103338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EB5FAC89-C842-E524-580E-746936DFBC81}"/>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F866BFC-26A9-E6F4-C959-BBB2A815B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53E72A7C-C162-CA3B-A730-AEBB5766002A}"/>
              </a:ext>
            </a:extLst>
          </p:cNvPr>
          <p:cNvSpPr>
            <a:spLocks noGrp="1"/>
          </p:cNvSpPr>
          <p:nvPr>
            <p:ph type="sldNum" sz="quarter" idx="12"/>
          </p:nvPr>
        </p:nvSpPr>
        <p:spPr/>
        <p:txBody>
          <a:bodyPr/>
          <a:lstStyle/>
          <a:p>
            <a:fld id="{D1C67B19-C6FB-494D-B9BE-B3B19EFE7CEC}" type="slidenum">
              <a:rPr lang="en-US" smtClean="0">
                <a:solidFill>
                  <a:schemeClr val="tx2"/>
                </a:solidFill>
              </a:rPr>
              <a:t>7</a:t>
            </a:fld>
            <a:endParaRPr lang="en-US">
              <a:solidFill>
                <a:schemeClr val="tx2"/>
              </a:solidFill>
            </a:endParaRPr>
          </a:p>
        </p:txBody>
      </p:sp>
      <p:sp>
        <p:nvSpPr>
          <p:cNvPr id="7" name="Title 8">
            <a:extLst>
              <a:ext uri="{FF2B5EF4-FFF2-40B4-BE49-F238E27FC236}">
                <a16:creationId xmlns:a16="http://schemas.microsoft.com/office/drawing/2014/main" id="{A5633FCA-D80F-EE7A-27CF-3D446AAA144B}"/>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HIVE TABLE CREATION</a:t>
            </a:r>
            <a:br>
              <a:rPr lang="en-US" sz="3200" b="1" dirty="0">
                <a:solidFill>
                  <a:schemeClr val="tx2"/>
                </a:solidFill>
                <a:latin typeface="Calibri" panose="020F0502020204030204" pitchFamily="34" charset="0"/>
                <a:cs typeface="Calibri" panose="020F0502020204030204" pitchFamily="34" charset="0"/>
              </a:rPr>
            </a:b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Create a new table in Hive using the format of your year table. Name it “sample” with your name </a:t>
            </a: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FAEC2E0-7F61-3814-B99B-56EAB3A2F6A8}"/>
              </a:ext>
            </a:extLst>
          </p:cNvPr>
          <p:cNvSpPr txBox="1"/>
          <p:nvPr/>
        </p:nvSpPr>
        <p:spPr>
          <a:xfrm>
            <a:off x="357546" y="1329230"/>
            <a:ext cx="11101028"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6</a:t>
            </a:r>
            <a:r>
              <a:rPr lang="en-US" sz="1600" dirty="0">
                <a:solidFill>
                  <a:schemeClr val="tx2"/>
                </a:solidFill>
                <a:effectLst>
                  <a:innerShdw blurRad="63500" dist="50800" dir="16200000">
                    <a:prstClr val="black">
                      <a:alpha val="50000"/>
                    </a:prstClr>
                  </a:innerShdw>
                </a:effectLst>
                <a:latin typeface=".SF NS"/>
              </a:rPr>
              <a:t>: Create 2005 table &amp; insert values from temporary table to the 2005 table &amp; whilst doing that replace nulls with median for numerical cols as below by first creating a median table</a:t>
            </a:r>
          </a:p>
        </p:txBody>
      </p:sp>
      <p:pic>
        <p:nvPicPr>
          <p:cNvPr id="22" name="Picture 21" descr="A screenshot of a computer&#10;&#10;Description automatically generated">
            <a:extLst>
              <a:ext uri="{FF2B5EF4-FFF2-40B4-BE49-F238E27FC236}">
                <a16:creationId xmlns:a16="http://schemas.microsoft.com/office/drawing/2014/main" id="{2BDA562C-1DAC-AD5E-1AC1-7D8CE44592B9}"/>
              </a:ext>
            </a:extLst>
          </p:cNvPr>
          <p:cNvPicPr>
            <a:picLocks noChangeAspect="1"/>
          </p:cNvPicPr>
          <p:nvPr/>
        </p:nvPicPr>
        <p:blipFill>
          <a:blip r:embed="rId3">
            <a:extLst>
              <a:ext uri="{28A0092B-C50C-407E-A947-70E740481C1C}">
                <a14:useLocalDpi xmlns:a14="http://schemas.microsoft.com/office/drawing/2010/main" val="0"/>
              </a:ext>
            </a:extLst>
          </a:blip>
          <a:srcRect t="-39729" b="39729"/>
          <a:stretch/>
        </p:blipFill>
        <p:spPr>
          <a:xfrm>
            <a:off x="357546" y="-1081336"/>
            <a:ext cx="9784080" cy="7813040"/>
          </a:xfrm>
          <a:prstGeom prst="rect">
            <a:avLst/>
          </a:prstGeom>
        </p:spPr>
      </p:pic>
      <p:pic>
        <p:nvPicPr>
          <p:cNvPr id="26" name="Picture 25" descr="A close-up of a number&#10;&#10;Description automatically generated">
            <a:extLst>
              <a:ext uri="{FF2B5EF4-FFF2-40B4-BE49-F238E27FC236}">
                <a16:creationId xmlns:a16="http://schemas.microsoft.com/office/drawing/2014/main" id="{021A63A3-592A-86E9-EE30-011018F2A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542" y="3785175"/>
            <a:ext cx="2042458" cy="1655556"/>
          </a:xfrm>
          <a:prstGeom prst="rect">
            <a:avLst/>
          </a:prstGeom>
        </p:spPr>
      </p:pic>
    </p:spTree>
    <p:extLst>
      <p:ext uri="{BB962C8B-B14F-4D97-AF65-F5344CB8AC3E}">
        <p14:creationId xmlns:p14="http://schemas.microsoft.com/office/powerpoint/2010/main" val="3566069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2206DB16-FABB-1F74-6A2E-E4B9D28E7C2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B3AB8B78-2F5F-38E0-D798-4B33F932D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9524AB36-7EDA-B155-446B-9E2747303427}"/>
              </a:ext>
            </a:extLst>
          </p:cNvPr>
          <p:cNvSpPr>
            <a:spLocks noGrp="1"/>
          </p:cNvSpPr>
          <p:nvPr>
            <p:ph type="sldNum" sz="quarter" idx="12"/>
          </p:nvPr>
        </p:nvSpPr>
        <p:spPr/>
        <p:txBody>
          <a:bodyPr/>
          <a:lstStyle/>
          <a:p>
            <a:fld id="{D1C67B19-C6FB-494D-B9BE-B3B19EFE7CEC}" type="slidenum">
              <a:rPr lang="en-US" smtClean="0">
                <a:solidFill>
                  <a:schemeClr val="tx2"/>
                </a:solidFill>
              </a:rPr>
              <a:t>8</a:t>
            </a:fld>
            <a:endParaRPr lang="en-US">
              <a:solidFill>
                <a:schemeClr val="tx2"/>
              </a:solidFill>
            </a:endParaRPr>
          </a:p>
        </p:txBody>
      </p:sp>
      <p:sp>
        <p:nvSpPr>
          <p:cNvPr id="4" name="TextBox 3">
            <a:extLst>
              <a:ext uri="{FF2B5EF4-FFF2-40B4-BE49-F238E27FC236}">
                <a16:creationId xmlns:a16="http://schemas.microsoft.com/office/drawing/2014/main" id="{22820AB1-FB88-A31B-17A2-564778FB0F37}"/>
              </a:ext>
            </a:extLst>
          </p:cNvPr>
          <p:cNvSpPr txBox="1"/>
          <p:nvPr/>
        </p:nvSpPr>
        <p:spPr>
          <a:xfrm>
            <a:off x="342827" y="141051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7</a:t>
            </a:r>
            <a:r>
              <a:rPr lang="en-US" sz="1600" dirty="0">
                <a:solidFill>
                  <a:schemeClr val="tx2"/>
                </a:solidFill>
                <a:effectLst>
                  <a:innerShdw blurRad="63500" dist="50800" dir="16200000">
                    <a:prstClr val="black">
                      <a:alpha val="50000"/>
                    </a:prstClr>
                  </a:innerShdw>
                </a:effectLst>
                <a:latin typeface=".SF NS"/>
              </a:rPr>
              <a:t>: See count of data in 2005 table</a:t>
            </a:r>
          </a:p>
        </p:txBody>
      </p:sp>
      <p:sp>
        <p:nvSpPr>
          <p:cNvPr id="7" name="Title 8">
            <a:extLst>
              <a:ext uri="{FF2B5EF4-FFF2-40B4-BE49-F238E27FC236}">
                <a16:creationId xmlns:a16="http://schemas.microsoft.com/office/drawing/2014/main" id="{8F7B2AEB-F1F0-C02A-A59B-5A225256211E}"/>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HIVE TABLE CREATION</a:t>
            </a:r>
            <a:br>
              <a:rPr lang="en-US" sz="3200" b="1" dirty="0">
                <a:solidFill>
                  <a:schemeClr val="tx2"/>
                </a:solidFill>
                <a:latin typeface="Calibri" panose="020F0502020204030204" pitchFamily="34" charset="0"/>
                <a:cs typeface="Calibri" panose="020F0502020204030204" pitchFamily="34" charset="0"/>
              </a:rPr>
            </a:br>
            <a:r>
              <a:rPr lang="en-US" sz="2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Create a new table in Hive using the format of your year table. Name it “sample” with your name </a:t>
            </a: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F9FBDAD-56FD-0810-C5C2-4A6F02ECA327}"/>
              </a:ext>
            </a:extLst>
          </p:cNvPr>
          <p:cNvSpPr txBox="1"/>
          <p:nvPr/>
        </p:nvSpPr>
        <p:spPr>
          <a:xfrm>
            <a:off x="5821680" y="1410510"/>
            <a:ext cx="6163449" cy="584775"/>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8</a:t>
            </a:r>
            <a:r>
              <a:rPr lang="en-US" sz="1600" dirty="0">
                <a:solidFill>
                  <a:schemeClr val="tx2"/>
                </a:solidFill>
                <a:effectLst>
                  <a:innerShdw blurRad="63500" dist="50800" dir="16200000">
                    <a:prstClr val="black">
                      <a:alpha val="50000"/>
                    </a:prstClr>
                  </a:innerShdw>
                </a:effectLst>
                <a:latin typeface=".SF NS"/>
              </a:rPr>
              <a:t>: Create new table named </a:t>
            </a:r>
            <a:r>
              <a:rPr lang="en-US" sz="1600" dirty="0" err="1">
                <a:solidFill>
                  <a:schemeClr val="tx2"/>
                </a:solidFill>
                <a:effectLst>
                  <a:innerShdw blurRad="63500" dist="50800" dir="16200000">
                    <a:prstClr val="black">
                      <a:alpha val="50000"/>
                    </a:prstClr>
                  </a:innerShdw>
                </a:effectLst>
                <a:latin typeface=".SF NS"/>
              </a:rPr>
              <a:t>sarah_sample</a:t>
            </a:r>
            <a:r>
              <a:rPr lang="en-US" sz="1600" dirty="0">
                <a:solidFill>
                  <a:schemeClr val="tx2"/>
                </a:solidFill>
                <a:effectLst>
                  <a:innerShdw blurRad="63500" dist="50800" dir="16200000">
                    <a:prstClr val="black">
                      <a:alpha val="50000"/>
                    </a:prstClr>
                  </a:innerShdw>
                </a:effectLst>
                <a:latin typeface=".SF NS"/>
              </a:rPr>
              <a:t> with same fields of 2005 table</a:t>
            </a:r>
          </a:p>
        </p:txBody>
      </p:sp>
      <p:pic>
        <p:nvPicPr>
          <p:cNvPr id="5" name="Picture 4" descr="A close up of a computer screen&#10;&#10;Description automatically generated">
            <a:extLst>
              <a:ext uri="{FF2B5EF4-FFF2-40B4-BE49-F238E27FC236}">
                <a16:creationId xmlns:a16="http://schemas.microsoft.com/office/drawing/2014/main" id="{AA60F698-97E9-D87D-AF9C-166CB6947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6" y="2108200"/>
            <a:ext cx="4165600" cy="91440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EC385391-04C9-808A-85A7-B924B1824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80" y="2231383"/>
            <a:ext cx="3507850" cy="4204970"/>
          </a:xfrm>
          <a:prstGeom prst="rect">
            <a:avLst/>
          </a:prstGeom>
        </p:spPr>
      </p:pic>
      <p:sp>
        <p:nvSpPr>
          <p:cNvPr id="19" name="TextBox 18">
            <a:extLst>
              <a:ext uri="{FF2B5EF4-FFF2-40B4-BE49-F238E27FC236}">
                <a16:creationId xmlns:a16="http://schemas.microsoft.com/office/drawing/2014/main" id="{E7DB6F23-CE63-0944-B37F-27908C729F79}"/>
              </a:ext>
            </a:extLst>
          </p:cNvPr>
          <p:cNvSpPr txBox="1"/>
          <p:nvPr/>
        </p:nvSpPr>
        <p:spPr>
          <a:xfrm>
            <a:off x="342827" y="4118807"/>
            <a:ext cx="3965222"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Step 9</a:t>
            </a:r>
            <a:r>
              <a:rPr lang="en-US" dirty="0">
                <a:solidFill>
                  <a:schemeClr val="tx2"/>
                </a:solidFill>
                <a:effectLst>
                  <a:innerShdw blurRad="63500" dist="50800" dir="16200000">
                    <a:prstClr val="black">
                      <a:alpha val="50000"/>
                    </a:prstClr>
                  </a:innerShdw>
                </a:effectLst>
                <a:latin typeface=".SF NS"/>
              </a:rPr>
              <a:t>: Drop the temporary table</a:t>
            </a:r>
          </a:p>
        </p:txBody>
      </p:sp>
      <p:pic>
        <p:nvPicPr>
          <p:cNvPr id="21" name="Picture 20" descr="A close up of a number&#10;&#10;Description automatically generated">
            <a:extLst>
              <a:ext uri="{FF2B5EF4-FFF2-40B4-BE49-F238E27FC236}">
                <a16:creationId xmlns:a16="http://schemas.microsoft.com/office/drawing/2014/main" id="{F8601CF6-C0D8-E12F-A617-D5C2C8BBA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545" y="5012846"/>
            <a:ext cx="3965221" cy="914400"/>
          </a:xfrm>
          <a:prstGeom prst="rect">
            <a:avLst/>
          </a:prstGeom>
        </p:spPr>
      </p:pic>
    </p:spTree>
    <p:extLst>
      <p:ext uri="{BB962C8B-B14F-4D97-AF65-F5344CB8AC3E}">
        <p14:creationId xmlns:p14="http://schemas.microsoft.com/office/powerpoint/2010/main" val="130316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6305826B-C988-FE53-477E-BAF1CFA7C3DE}"/>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73E943B2-030D-C3CB-1E8F-148CDBC10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64D5C3C5-5F13-7391-3281-B34CD8BC3A62}"/>
              </a:ext>
            </a:extLst>
          </p:cNvPr>
          <p:cNvSpPr>
            <a:spLocks noGrp="1"/>
          </p:cNvSpPr>
          <p:nvPr>
            <p:ph type="sldNum" sz="quarter" idx="12"/>
          </p:nvPr>
        </p:nvSpPr>
        <p:spPr/>
        <p:txBody>
          <a:bodyPr/>
          <a:lstStyle/>
          <a:p>
            <a:fld id="{D1C67B19-C6FB-494D-B9BE-B3B19EFE7CEC}" type="slidenum">
              <a:rPr lang="en-US" smtClean="0">
                <a:solidFill>
                  <a:schemeClr val="tx2"/>
                </a:solidFill>
              </a:rPr>
              <a:t>9</a:t>
            </a:fld>
            <a:endParaRPr lang="en-US">
              <a:solidFill>
                <a:schemeClr val="tx2"/>
              </a:solidFill>
            </a:endParaRPr>
          </a:p>
        </p:txBody>
      </p:sp>
      <p:sp>
        <p:nvSpPr>
          <p:cNvPr id="4" name="TextBox 3">
            <a:extLst>
              <a:ext uri="{FF2B5EF4-FFF2-40B4-BE49-F238E27FC236}">
                <a16:creationId xmlns:a16="http://schemas.microsoft.com/office/drawing/2014/main" id="{E1B056F6-6670-7D3D-987E-BAA757B49B4D}"/>
              </a:ext>
            </a:extLst>
          </p:cNvPr>
          <p:cNvSpPr txBox="1"/>
          <p:nvPr/>
        </p:nvSpPr>
        <p:spPr>
          <a:xfrm>
            <a:off x="342827" y="1410510"/>
            <a:ext cx="4747333"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1</a:t>
            </a:r>
            <a:r>
              <a:rPr lang="en-US" sz="1600" dirty="0">
                <a:solidFill>
                  <a:schemeClr val="tx2"/>
                </a:solidFill>
                <a:effectLst>
                  <a:innerShdw blurRad="63500" dist="50800" dir="16200000">
                    <a:prstClr val="black">
                      <a:alpha val="50000"/>
                    </a:prstClr>
                  </a:innerShdw>
                </a:effectLst>
                <a:latin typeface=".SF NS"/>
              </a:rPr>
              <a:t>: Select 60k records and save in a table</a:t>
            </a:r>
          </a:p>
        </p:txBody>
      </p:sp>
      <p:sp>
        <p:nvSpPr>
          <p:cNvPr id="7" name="Title 8">
            <a:extLst>
              <a:ext uri="{FF2B5EF4-FFF2-40B4-BE49-F238E27FC236}">
                <a16:creationId xmlns:a16="http://schemas.microsoft.com/office/drawing/2014/main" id="{97A09F6A-C597-0650-4466-20A355E3F016}"/>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RANDOM SAMPLE SELECTION</a:t>
            </a:r>
            <a:br>
              <a:rPr lang="en-US" sz="3200" b="1" dirty="0">
                <a:solidFill>
                  <a:schemeClr val="tx2"/>
                </a:solidFill>
                <a:latin typeface="Calibri" panose="020F0502020204030204" pitchFamily="34" charset="0"/>
                <a:cs typeface="Calibri" panose="020F0502020204030204" pitchFamily="34" charset="0"/>
              </a:rPr>
            </a:b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Select a </a:t>
            </a:r>
            <a:r>
              <a:rPr lang="en-US" sz="18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random</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sample of 60,000 records from your year table &amp; Load into </a:t>
            </a:r>
            <a:r>
              <a:rPr lang="en-US" sz="1800" dirty="0" err="1">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sarah_sample</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table</a:t>
            </a:r>
            <a:r>
              <a:rPr lang="en-US" sz="900" dirty="0">
                <a:solidFill>
                  <a:schemeClr val="tx2"/>
                </a:solidFill>
                <a:effectLst/>
              </a:rPr>
              <a:t> </a:t>
            </a: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0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EC89E22-6343-B632-74B0-4CCCA97F0DF3}"/>
              </a:ext>
            </a:extLst>
          </p:cNvPr>
          <p:cNvSpPr txBox="1"/>
          <p:nvPr/>
        </p:nvSpPr>
        <p:spPr>
          <a:xfrm>
            <a:off x="5821680" y="1410510"/>
            <a:ext cx="6163449" cy="338554"/>
          </a:xfrm>
          <a:prstGeom prst="rect">
            <a:avLst/>
          </a:prstGeom>
          <a:solidFill>
            <a:schemeClr val="bg1"/>
          </a:solidFill>
        </p:spPr>
        <p:txBody>
          <a:bodyPr wrap="square" rtlCol="0">
            <a:spAutoFit/>
          </a:bodyPr>
          <a:lstStyle/>
          <a:p>
            <a:r>
              <a:rPr lang="en-US" sz="1600" b="1" u="sng" dirty="0">
                <a:solidFill>
                  <a:schemeClr val="tx2"/>
                </a:solidFill>
                <a:effectLst>
                  <a:innerShdw blurRad="63500" dist="50800" dir="16200000">
                    <a:prstClr val="black">
                      <a:alpha val="50000"/>
                    </a:prstClr>
                  </a:innerShdw>
                </a:effectLst>
                <a:latin typeface=".SF NS"/>
              </a:rPr>
              <a:t>Step 2</a:t>
            </a:r>
            <a:r>
              <a:rPr lang="en-US" sz="1600" dirty="0">
                <a:solidFill>
                  <a:schemeClr val="tx2"/>
                </a:solidFill>
                <a:effectLst>
                  <a:innerShdw blurRad="63500" dist="50800" dir="16200000">
                    <a:prstClr val="black">
                      <a:alpha val="50000"/>
                    </a:prstClr>
                  </a:innerShdw>
                </a:effectLst>
                <a:latin typeface=".SF NS"/>
              </a:rPr>
              <a:t>: Insert </a:t>
            </a:r>
            <a:r>
              <a:rPr lang="en-US" sz="1600" dirty="0" err="1">
                <a:solidFill>
                  <a:schemeClr val="tx2"/>
                </a:solidFill>
                <a:effectLst>
                  <a:innerShdw blurRad="63500" dist="50800" dir="16200000">
                    <a:prstClr val="black">
                      <a:alpha val="50000"/>
                    </a:prstClr>
                  </a:innerShdw>
                </a:effectLst>
                <a:latin typeface=".SF NS"/>
              </a:rPr>
              <a:t>randomnly</a:t>
            </a:r>
            <a:r>
              <a:rPr lang="en-US" sz="1600" dirty="0">
                <a:solidFill>
                  <a:schemeClr val="tx2"/>
                </a:solidFill>
                <a:effectLst>
                  <a:innerShdw blurRad="63500" dist="50800" dir="16200000">
                    <a:prstClr val="black">
                      <a:alpha val="50000"/>
                    </a:prstClr>
                  </a:innerShdw>
                </a:effectLst>
                <a:latin typeface=".SF NS"/>
              </a:rPr>
              <a:t> selected 60k samples into </a:t>
            </a:r>
            <a:r>
              <a:rPr lang="en-US" sz="1600" dirty="0" err="1">
                <a:solidFill>
                  <a:schemeClr val="tx2"/>
                </a:solidFill>
                <a:effectLst>
                  <a:innerShdw blurRad="63500" dist="50800" dir="16200000">
                    <a:prstClr val="black">
                      <a:alpha val="50000"/>
                    </a:prstClr>
                  </a:innerShdw>
                </a:effectLst>
                <a:latin typeface=".SF NS"/>
              </a:rPr>
              <a:t>sarah_sample</a:t>
            </a:r>
            <a:endParaRPr lang="en-US" sz="1600" dirty="0">
              <a:solidFill>
                <a:schemeClr val="tx2"/>
              </a:solidFill>
              <a:effectLst>
                <a:innerShdw blurRad="63500" dist="50800" dir="16200000">
                  <a:prstClr val="black">
                    <a:alpha val="50000"/>
                  </a:prstClr>
                </a:innerShdw>
              </a:effectLst>
              <a:latin typeface=".SF NS"/>
            </a:endParaRPr>
          </a:p>
        </p:txBody>
      </p:sp>
      <p:pic>
        <p:nvPicPr>
          <p:cNvPr id="3" name="Picture 2" descr="A screenshot of a computer&#10;&#10;Description automatically generated">
            <a:extLst>
              <a:ext uri="{FF2B5EF4-FFF2-40B4-BE49-F238E27FC236}">
                <a16:creationId xmlns:a16="http://schemas.microsoft.com/office/drawing/2014/main" id="{81C0BE52-8BEA-7C56-74B8-82A544A14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6" y="2078783"/>
            <a:ext cx="4905334" cy="3102817"/>
          </a:xfrm>
          <a:prstGeom prst="rect">
            <a:avLst/>
          </a:prstGeom>
        </p:spPr>
      </p:pic>
      <p:pic>
        <p:nvPicPr>
          <p:cNvPr id="14" name="Picture 13" descr="A screenshot of a computer code&#10;&#10;Description automatically generated">
            <a:extLst>
              <a:ext uri="{FF2B5EF4-FFF2-40B4-BE49-F238E27FC236}">
                <a16:creationId xmlns:a16="http://schemas.microsoft.com/office/drawing/2014/main" id="{2FFD4524-ED61-EFCB-5211-E3486C69F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80" y="2078783"/>
            <a:ext cx="5839680" cy="2903083"/>
          </a:xfrm>
          <a:prstGeom prst="rect">
            <a:avLst/>
          </a:prstGeom>
        </p:spPr>
      </p:pic>
      <p:pic>
        <p:nvPicPr>
          <p:cNvPr id="20" name="Picture 19" descr="A close up of a computer screen&#10;&#10;Description automatically generated">
            <a:extLst>
              <a:ext uri="{FF2B5EF4-FFF2-40B4-BE49-F238E27FC236}">
                <a16:creationId xmlns:a16="http://schemas.microsoft.com/office/drawing/2014/main" id="{75DD48C6-8D9F-3043-40DC-9C40732E3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27" y="5537710"/>
            <a:ext cx="4064000" cy="863600"/>
          </a:xfrm>
          <a:prstGeom prst="rect">
            <a:avLst/>
          </a:prstGeom>
        </p:spPr>
      </p:pic>
    </p:spTree>
    <p:extLst>
      <p:ext uri="{BB962C8B-B14F-4D97-AF65-F5344CB8AC3E}">
        <p14:creationId xmlns:p14="http://schemas.microsoft.com/office/powerpoint/2010/main" val="728611592"/>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20306</TotalTime>
  <Words>1637</Words>
  <Application>Microsoft Office PowerPoint</Application>
  <PresentationFormat>Widescreen</PresentationFormat>
  <Paragraphs>136</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Basis</vt:lpstr>
      <vt:lpstr>Big Data Analytics Project </vt:lpstr>
      <vt:lpstr>Requirements</vt:lpstr>
      <vt:lpstr>SARAH ANNIE GEORGE</vt:lpstr>
      <vt:lpstr>SARAH ANNIE GEORGE Data source </vt:lpstr>
      <vt:lpstr> SARAH ANNIE GEORGE HIVE TABLE CREATION Create a new table in Hive using the format of your year table. Name it “sample” with your name </vt:lpstr>
      <vt:lpstr> SARAH ANNIE GEORGE HIVE TABLE CREATION Create a new table in Hive using the format of your year table. Name it “sample” with your name </vt:lpstr>
      <vt:lpstr> SARAH ANNIE GEORGE HIVE TABLE CREATION Create a new table in Hive using the format of your year table. Name it “sample” with your name </vt:lpstr>
      <vt:lpstr> SARAH ANNIE GEORGE HIVE TABLE CREATION Create a new table in Hive using the format of your year table. Name it “sample” with your name </vt:lpstr>
      <vt:lpstr> SARAH ANNIE GEORGE RANDOM SAMPLE SELECTION Select a random sample of 60,000 records from your year table &amp; Load into sarah_sample table  </vt:lpstr>
      <vt:lpstr>PowerPoint Presentation</vt:lpstr>
      <vt:lpstr> SARAH ANNIE GEORGE NEW COLUMN ADDITION Add a new column “Delayed” to the sarah_sample table </vt:lpstr>
      <vt:lpstr> SARAH ANNIE GEORGE NEW COLUMN ADDITION Populate the Delayed column with Y/N (If ArrDelay &amp; DepDelay &lt;= 0 then N else Y) </vt:lpstr>
      <vt:lpstr> SARAH ANNIE GEORGE DOWNLOAD TO LOCAL DEVICE Extract your 60,000 sample records from Hive and download it to your local device.  </vt:lpstr>
      <vt:lpstr> SARAH ANNIE GEORGE DOWNLOAD TO LOCAL DEVICE Extract your 60,000 sample records from Hive and download it to your local device.  </vt:lpstr>
      <vt:lpstr> SARAH ANNIE GEORGE COMBINING YEAR TABLES Combine your file with the other sample year files from your other team members .  </vt:lpstr>
      <vt:lpstr> SARAH ANNIE GEORGE COMBINING TABLE Combine your file with the other sample year files from your other team members .  </vt:lpstr>
      <vt:lpstr> SARAH ANNIE GEORGE CHOOSE MODEL </vt:lpstr>
      <vt:lpstr> SARAH ANNIE GEORGE TRAIN,TEST &amp; VALIDATED COMBINED SAMPLE</vt:lpstr>
      <vt:lpstr> SARAH ANNIE GEORGE TRAIN,TEST &amp; VALIDATED COMBINED SAMPLE</vt:lpstr>
      <vt:lpstr> SARAH ANNIE GEORGE TRAIN,TEST &amp; VALIDATED COMBINED SAMPLE</vt:lpstr>
      <vt:lpstr> SARAH ANNIE GEORGE TRAIN,TEST &amp; VALIDATED COMBINED SAMPLE</vt:lpstr>
      <vt:lpstr> SARAH ANNIE GEORGE CREATED A PICKL FILE TO SHARE MY MODEL WITH TEAM</vt:lpstr>
      <vt:lpstr> SARAH ANNIE GEORGE CHOOSE ANOTHER MODEL </vt:lpstr>
      <vt:lpstr> SARAH ANNIE GEORGE ACCURACY &amp; PRECISION</vt:lpstr>
      <vt:lpstr>Team Conclusion Slides</vt:lpstr>
      <vt:lpstr> SARAH ANNIE GEORGE USING THE BEST MODEL TO PREDICT 10 SAMPLES – USING RANDOMFOREST</vt:lpstr>
      <vt:lpstr> SARAH ANNIE GEORGE USING THE BEST MODEL TO PREDICT 10 SAMPLES – USING LIGHTGBM(BETTER CHOICE)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Project </dc:title>
  <dc:creator>Ashwin Kumar</dc:creator>
  <cp:lastModifiedBy>George, Ms. Sarah Annie</cp:lastModifiedBy>
  <cp:revision>164</cp:revision>
  <dcterms:created xsi:type="dcterms:W3CDTF">2021-11-10T19:53:46Z</dcterms:created>
  <dcterms:modified xsi:type="dcterms:W3CDTF">2025-09-22T03:10:02Z</dcterms:modified>
</cp:coreProperties>
</file>